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2405D7-FDF8-46D8-8B7D-272C3D91C7FB}"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tr-TR"/>
        </a:p>
      </dgm:t>
    </dgm:pt>
    <dgm:pt modelId="{A2AACCEF-B51B-4FEA-BFDB-F88329D55D34}">
      <dgm:prSet phldrT="[Metin]"/>
      <dgm:spPr/>
      <dgm:t>
        <a:bodyPr/>
        <a:lstStyle/>
        <a:p>
          <a:r>
            <a:rPr lang="tr-TR" i="1" dirty="0" smtClean="0"/>
            <a:t>TS 2607 ISO 1999</a:t>
          </a:r>
          <a:endParaRPr lang="tr-TR" i="1" dirty="0"/>
        </a:p>
      </dgm:t>
    </dgm:pt>
    <dgm:pt modelId="{780D5993-381B-4754-BDA8-13E3EACCCAE9}" type="parTrans" cxnId="{306FCA93-3972-4F80-8765-D797C2B0D9BA}">
      <dgm:prSet/>
      <dgm:spPr/>
      <dgm:t>
        <a:bodyPr/>
        <a:lstStyle/>
        <a:p>
          <a:endParaRPr lang="tr-TR"/>
        </a:p>
      </dgm:t>
    </dgm:pt>
    <dgm:pt modelId="{7F85E20A-B705-4164-8187-58DAF40DB480}" type="sibTrans" cxnId="{306FCA93-3972-4F80-8765-D797C2B0D9BA}">
      <dgm:prSet/>
      <dgm:spPr/>
      <dgm:t>
        <a:bodyPr/>
        <a:lstStyle/>
        <a:p>
          <a:endParaRPr lang="tr-TR"/>
        </a:p>
      </dgm:t>
    </dgm:pt>
    <dgm:pt modelId="{62ED5778-D6EB-4209-B91E-044905C46FCE}">
      <dgm:prSet phldrT="[Metin]"/>
      <dgm:spPr/>
      <dgm:t>
        <a:bodyPr/>
        <a:lstStyle/>
        <a:p>
          <a:r>
            <a:rPr lang="tr-TR" dirty="0" smtClean="0"/>
            <a:t>TS EN ISO 9612</a:t>
          </a:r>
          <a:endParaRPr lang="tr-TR" dirty="0"/>
        </a:p>
      </dgm:t>
    </dgm:pt>
    <dgm:pt modelId="{8A0E5854-AE13-4A45-9CA8-DFBF37AECEC7}" type="parTrans" cxnId="{91FC8154-C276-4E51-AA4F-01B668F0EE8B}">
      <dgm:prSet/>
      <dgm:spPr/>
      <dgm:t>
        <a:bodyPr/>
        <a:lstStyle/>
        <a:p>
          <a:endParaRPr lang="tr-TR"/>
        </a:p>
      </dgm:t>
    </dgm:pt>
    <dgm:pt modelId="{A9C5EFC8-A692-4795-8338-48B9E4363015}" type="sibTrans" cxnId="{91FC8154-C276-4E51-AA4F-01B668F0EE8B}">
      <dgm:prSet/>
      <dgm:spPr/>
      <dgm:t>
        <a:bodyPr/>
        <a:lstStyle/>
        <a:p>
          <a:endParaRPr lang="tr-TR"/>
        </a:p>
      </dgm:t>
    </dgm:pt>
    <dgm:pt modelId="{92E9F83A-4474-4780-91ED-FA1A39FB1F5B}">
      <dgm:prSet phldrT="[Metin]"/>
      <dgm:spPr/>
      <dgm:t>
        <a:bodyPr/>
        <a:lstStyle/>
        <a:p>
          <a:r>
            <a:rPr lang="tr-TR" dirty="0" smtClean="0"/>
            <a:t>Görev Bazlı Ölçümler </a:t>
          </a:r>
          <a:endParaRPr lang="tr-TR" dirty="0"/>
        </a:p>
      </dgm:t>
    </dgm:pt>
    <dgm:pt modelId="{7F502967-EBDB-4AE9-99B3-06261E9E5748}" type="parTrans" cxnId="{F29AF95C-1DD6-46ED-835C-FEDBE48F8DA9}">
      <dgm:prSet/>
      <dgm:spPr/>
      <dgm:t>
        <a:bodyPr/>
        <a:lstStyle/>
        <a:p>
          <a:endParaRPr lang="tr-TR"/>
        </a:p>
      </dgm:t>
    </dgm:pt>
    <dgm:pt modelId="{25E375F5-DE57-423C-8414-9058D2472A73}" type="sibTrans" cxnId="{F29AF95C-1DD6-46ED-835C-FEDBE48F8DA9}">
      <dgm:prSet/>
      <dgm:spPr/>
      <dgm:t>
        <a:bodyPr/>
        <a:lstStyle/>
        <a:p>
          <a:endParaRPr lang="tr-TR"/>
        </a:p>
      </dgm:t>
    </dgm:pt>
    <dgm:pt modelId="{686AD20C-A74D-4984-996B-5363367240C6}">
      <dgm:prSet phldrT="[Metin]"/>
      <dgm:spPr/>
      <dgm:t>
        <a:bodyPr/>
        <a:lstStyle/>
        <a:p>
          <a:r>
            <a:rPr lang="tr-TR" dirty="0" smtClean="0"/>
            <a:t>İş Bazlı Ölçümler </a:t>
          </a:r>
          <a:endParaRPr lang="tr-TR" dirty="0"/>
        </a:p>
      </dgm:t>
    </dgm:pt>
    <dgm:pt modelId="{A30615C9-1D0B-4C98-B493-748EE3D4CE2C}" type="parTrans" cxnId="{A8258CB8-18DC-46B2-9A4E-113C10EAE34F}">
      <dgm:prSet/>
      <dgm:spPr/>
      <dgm:t>
        <a:bodyPr/>
        <a:lstStyle/>
        <a:p>
          <a:endParaRPr lang="tr-TR"/>
        </a:p>
      </dgm:t>
    </dgm:pt>
    <dgm:pt modelId="{C6E6FD92-501E-4F47-8A2C-842D499CE55C}" type="sibTrans" cxnId="{A8258CB8-18DC-46B2-9A4E-113C10EAE34F}">
      <dgm:prSet/>
      <dgm:spPr/>
      <dgm:t>
        <a:bodyPr/>
        <a:lstStyle/>
        <a:p>
          <a:endParaRPr lang="tr-TR"/>
        </a:p>
      </dgm:t>
    </dgm:pt>
    <dgm:pt modelId="{9C34AC47-49F7-460C-BFDD-1F27560BA3D5}">
      <dgm:prSet/>
      <dgm:spPr/>
      <dgm:t>
        <a:bodyPr/>
        <a:lstStyle/>
        <a:p>
          <a:r>
            <a:rPr lang="tr-TR" dirty="0" smtClean="0"/>
            <a:t>Tam Gün Ölçümleri</a:t>
          </a:r>
          <a:endParaRPr lang="tr-TR" dirty="0"/>
        </a:p>
      </dgm:t>
    </dgm:pt>
    <dgm:pt modelId="{80BAC521-146D-4255-9C56-F39F930D4B75}" type="parTrans" cxnId="{06B8E63F-4C7D-4959-B061-2D4F16E1C1F0}">
      <dgm:prSet/>
      <dgm:spPr/>
      <dgm:t>
        <a:bodyPr/>
        <a:lstStyle/>
        <a:p>
          <a:endParaRPr lang="tr-TR"/>
        </a:p>
      </dgm:t>
    </dgm:pt>
    <dgm:pt modelId="{3B00443C-FB44-4CD6-8EC8-3982B9774BD4}" type="sibTrans" cxnId="{06B8E63F-4C7D-4959-B061-2D4F16E1C1F0}">
      <dgm:prSet/>
      <dgm:spPr/>
      <dgm:t>
        <a:bodyPr/>
        <a:lstStyle/>
        <a:p>
          <a:endParaRPr lang="tr-TR"/>
        </a:p>
      </dgm:t>
    </dgm:pt>
    <dgm:pt modelId="{ACDF1201-AAF7-4102-BF46-EB4476B20C41}" type="pres">
      <dgm:prSet presAssocID="{412405D7-FDF8-46D8-8B7D-272C3D91C7FB}" presName="diagram" presStyleCnt="0">
        <dgm:presLayoutVars>
          <dgm:chPref val="1"/>
          <dgm:dir/>
          <dgm:animOne val="branch"/>
          <dgm:animLvl val="lvl"/>
          <dgm:resizeHandles/>
        </dgm:presLayoutVars>
      </dgm:prSet>
      <dgm:spPr/>
      <dgm:t>
        <a:bodyPr/>
        <a:lstStyle/>
        <a:p>
          <a:endParaRPr lang="tr-TR"/>
        </a:p>
      </dgm:t>
    </dgm:pt>
    <dgm:pt modelId="{41A6026C-2E2E-4663-8E52-68B0ADD2938A}" type="pres">
      <dgm:prSet presAssocID="{A2AACCEF-B51B-4FEA-BFDB-F88329D55D34}" presName="root" presStyleCnt="0"/>
      <dgm:spPr/>
    </dgm:pt>
    <dgm:pt modelId="{878C8249-C3FA-40F3-ADF2-A6F1F6C94CE3}" type="pres">
      <dgm:prSet presAssocID="{A2AACCEF-B51B-4FEA-BFDB-F88329D55D34}" presName="rootComposite" presStyleCnt="0"/>
      <dgm:spPr/>
    </dgm:pt>
    <dgm:pt modelId="{C6E58A16-90ED-4E38-A70C-714A0017CD8D}" type="pres">
      <dgm:prSet presAssocID="{A2AACCEF-B51B-4FEA-BFDB-F88329D55D34}" presName="rootText" presStyleLbl="node1" presStyleIdx="0" presStyleCnt="2"/>
      <dgm:spPr/>
      <dgm:t>
        <a:bodyPr/>
        <a:lstStyle/>
        <a:p>
          <a:endParaRPr lang="tr-TR"/>
        </a:p>
      </dgm:t>
    </dgm:pt>
    <dgm:pt modelId="{B4D6499F-A4D2-4BAB-A30B-1F5328145322}" type="pres">
      <dgm:prSet presAssocID="{A2AACCEF-B51B-4FEA-BFDB-F88329D55D34}" presName="rootConnector" presStyleLbl="node1" presStyleIdx="0" presStyleCnt="2"/>
      <dgm:spPr/>
      <dgm:t>
        <a:bodyPr/>
        <a:lstStyle/>
        <a:p>
          <a:endParaRPr lang="tr-TR"/>
        </a:p>
      </dgm:t>
    </dgm:pt>
    <dgm:pt modelId="{B1F8634B-BD31-43C6-86B0-5612C0F58256}" type="pres">
      <dgm:prSet presAssocID="{A2AACCEF-B51B-4FEA-BFDB-F88329D55D34}" presName="childShape" presStyleCnt="0"/>
      <dgm:spPr/>
    </dgm:pt>
    <dgm:pt modelId="{6EC36C72-4D12-4102-987D-19E6E792501B}" type="pres">
      <dgm:prSet presAssocID="{62ED5778-D6EB-4209-B91E-044905C46FCE}" presName="root" presStyleCnt="0"/>
      <dgm:spPr/>
    </dgm:pt>
    <dgm:pt modelId="{3AD2023A-EB00-4E82-9F4F-4A28E68F204B}" type="pres">
      <dgm:prSet presAssocID="{62ED5778-D6EB-4209-B91E-044905C46FCE}" presName="rootComposite" presStyleCnt="0"/>
      <dgm:spPr/>
    </dgm:pt>
    <dgm:pt modelId="{848B319B-01AE-4829-8A4F-29579755852F}" type="pres">
      <dgm:prSet presAssocID="{62ED5778-D6EB-4209-B91E-044905C46FCE}" presName="rootText" presStyleLbl="node1" presStyleIdx="1" presStyleCnt="2"/>
      <dgm:spPr/>
      <dgm:t>
        <a:bodyPr/>
        <a:lstStyle/>
        <a:p>
          <a:endParaRPr lang="tr-TR"/>
        </a:p>
      </dgm:t>
    </dgm:pt>
    <dgm:pt modelId="{28B97F22-91C7-47B9-B56F-C4F028465861}" type="pres">
      <dgm:prSet presAssocID="{62ED5778-D6EB-4209-B91E-044905C46FCE}" presName="rootConnector" presStyleLbl="node1" presStyleIdx="1" presStyleCnt="2"/>
      <dgm:spPr/>
      <dgm:t>
        <a:bodyPr/>
        <a:lstStyle/>
        <a:p>
          <a:endParaRPr lang="tr-TR"/>
        </a:p>
      </dgm:t>
    </dgm:pt>
    <dgm:pt modelId="{01C5AC52-CFC3-426B-B767-939D0C9F2459}" type="pres">
      <dgm:prSet presAssocID="{62ED5778-D6EB-4209-B91E-044905C46FCE}" presName="childShape" presStyleCnt="0"/>
      <dgm:spPr/>
    </dgm:pt>
    <dgm:pt modelId="{A54BA58F-722B-4A0C-86C3-332B568ED40E}" type="pres">
      <dgm:prSet presAssocID="{7F502967-EBDB-4AE9-99B3-06261E9E5748}" presName="Name13" presStyleLbl="parChTrans1D2" presStyleIdx="0" presStyleCnt="3"/>
      <dgm:spPr/>
      <dgm:t>
        <a:bodyPr/>
        <a:lstStyle/>
        <a:p>
          <a:endParaRPr lang="tr-TR"/>
        </a:p>
      </dgm:t>
    </dgm:pt>
    <dgm:pt modelId="{55E4A529-F533-43AC-B9AD-FD6C184FF798}" type="pres">
      <dgm:prSet presAssocID="{92E9F83A-4474-4780-91ED-FA1A39FB1F5B}" presName="childText" presStyleLbl="bgAcc1" presStyleIdx="0" presStyleCnt="3">
        <dgm:presLayoutVars>
          <dgm:bulletEnabled val="1"/>
        </dgm:presLayoutVars>
      </dgm:prSet>
      <dgm:spPr/>
      <dgm:t>
        <a:bodyPr/>
        <a:lstStyle/>
        <a:p>
          <a:endParaRPr lang="tr-TR"/>
        </a:p>
      </dgm:t>
    </dgm:pt>
    <dgm:pt modelId="{3B5E72BB-E6AB-4B16-BD72-233E964AC1A6}" type="pres">
      <dgm:prSet presAssocID="{A30615C9-1D0B-4C98-B493-748EE3D4CE2C}" presName="Name13" presStyleLbl="parChTrans1D2" presStyleIdx="1" presStyleCnt="3"/>
      <dgm:spPr/>
      <dgm:t>
        <a:bodyPr/>
        <a:lstStyle/>
        <a:p>
          <a:endParaRPr lang="tr-TR"/>
        </a:p>
      </dgm:t>
    </dgm:pt>
    <dgm:pt modelId="{508F96A2-8444-48EA-AF75-220F63BECCF3}" type="pres">
      <dgm:prSet presAssocID="{686AD20C-A74D-4984-996B-5363367240C6}" presName="childText" presStyleLbl="bgAcc1" presStyleIdx="1" presStyleCnt="3">
        <dgm:presLayoutVars>
          <dgm:bulletEnabled val="1"/>
        </dgm:presLayoutVars>
      </dgm:prSet>
      <dgm:spPr/>
      <dgm:t>
        <a:bodyPr/>
        <a:lstStyle/>
        <a:p>
          <a:endParaRPr lang="tr-TR"/>
        </a:p>
      </dgm:t>
    </dgm:pt>
    <dgm:pt modelId="{2E193AC3-DE1F-4F10-B8B3-80A109CF6955}" type="pres">
      <dgm:prSet presAssocID="{80BAC521-146D-4255-9C56-F39F930D4B75}" presName="Name13" presStyleLbl="parChTrans1D2" presStyleIdx="2" presStyleCnt="3"/>
      <dgm:spPr/>
      <dgm:t>
        <a:bodyPr/>
        <a:lstStyle/>
        <a:p>
          <a:endParaRPr lang="tr-TR"/>
        </a:p>
      </dgm:t>
    </dgm:pt>
    <dgm:pt modelId="{20621983-1F98-4472-B9C9-7D05C04E2940}" type="pres">
      <dgm:prSet presAssocID="{9C34AC47-49F7-460C-BFDD-1F27560BA3D5}" presName="childText" presStyleLbl="bgAcc1" presStyleIdx="2" presStyleCnt="3">
        <dgm:presLayoutVars>
          <dgm:bulletEnabled val="1"/>
        </dgm:presLayoutVars>
      </dgm:prSet>
      <dgm:spPr/>
      <dgm:t>
        <a:bodyPr/>
        <a:lstStyle/>
        <a:p>
          <a:endParaRPr lang="tr-TR"/>
        </a:p>
      </dgm:t>
    </dgm:pt>
  </dgm:ptLst>
  <dgm:cxnLst>
    <dgm:cxn modelId="{B96DD83A-9097-439E-A71F-D10ADFB8C131}" type="presOf" srcId="{7F502967-EBDB-4AE9-99B3-06261E9E5748}" destId="{A54BA58F-722B-4A0C-86C3-332B568ED40E}" srcOrd="0" destOrd="0" presId="urn:microsoft.com/office/officeart/2005/8/layout/hierarchy3"/>
    <dgm:cxn modelId="{1826A779-246C-4F89-8C55-BF9885D8EF43}" type="presOf" srcId="{A2AACCEF-B51B-4FEA-BFDB-F88329D55D34}" destId="{C6E58A16-90ED-4E38-A70C-714A0017CD8D}" srcOrd="0" destOrd="0" presId="urn:microsoft.com/office/officeart/2005/8/layout/hierarchy3"/>
    <dgm:cxn modelId="{026774BD-0044-48AC-8D36-AD8BE90E591B}" type="presOf" srcId="{62ED5778-D6EB-4209-B91E-044905C46FCE}" destId="{28B97F22-91C7-47B9-B56F-C4F028465861}" srcOrd="1" destOrd="0" presId="urn:microsoft.com/office/officeart/2005/8/layout/hierarchy3"/>
    <dgm:cxn modelId="{EB898741-42D2-4957-BBE4-58878266526F}" type="presOf" srcId="{A30615C9-1D0B-4C98-B493-748EE3D4CE2C}" destId="{3B5E72BB-E6AB-4B16-BD72-233E964AC1A6}" srcOrd="0" destOrd="0" presId="urn:microsoft.com/office/officeart/2005/8/layout/hierarchy3"/>
    <dgm:cxn modelId="{695CB7A4-4685-40F6-9DBB-9498100BA1F1}" type="presOf" srcId="{9C34AC47-49F7-460C-BFDD-1F27560BA3D5}" destId="{20621983-1F98-4472-B9C9-7D05C04E2940}" srcOrd="0" destOrd="0" presId="urn:microsoft.com/office/officeart/2005/8/layout/hierarchy3"/>
    <dgm:cxn modelId="{33058518-CEB0-402F-B5E9-15FF6B2981E5}" type="presOf" srcId="{686AD20C-A74D-4984-996B-5363367240C6}" destId="{508F96A2-8444-48EA-AF75-220F63BECCF3}" srcOrd="0" destOrd="0" presId="urn:microsoft.com/office/officeart/2005/8/layout/hierarchy3"/>
    <dgm:cxn modelId="{306FCA93-3972-4F80-8765-D797C2B0D9BA}" srcId="{412405D7-FDF8-46D8-8B7D-272C3D91C7FB}" destId="{A2AACCEF-B51B-4FEA-BFDB-F88329D55D34}" srcOrd="0" destOrd="0" parTransId="{780D5993-381B-4754-BDA8-13E3EACCCAE9}" sibTransId="{7F85E20A-B705-4164-8187-58DAF40DB480}"/>
    <dgm:cxn modelId="{91FC8154-C276-4E51-AA4F-01B668F0EE8B}" srcId="{412405D7-FDF8-46D8-8B7D-272C3D91C7FB}" destId="{62ED5778-D6EB-4209-B91E-044905C46FCE}" srcOrd="1" destOrd="0" parTransId="{8A0E5854-AE13-4A45-9CA8-DFBF37AECEC7}" sibTransId="{A9C5EFC8-A692-4795-8338-48B9E4363015}"/>
    <dgm:cxn modelId="{0E199317-59FF-41AE-B816-DC4E422B3638}" type="presOf" srcId="{80BAC521-146D-4255-9C56-F39F930D4B75}" destId="{2E193AC3-DE1F-4F10-B8B3-80A109CF6955}" srcOrd="0" destOrd="0" presId="urn:microsoft.com/office/officeart/2005/8/layout/hierarchy3"/>
    <dgm:cxn modelId="{E9FAC8D1-F156-4A05-A3DE-14FFC83B7758}" type="presOf" srcId="{92E9F83A-4474-4780-91ED-FA1A39FB1F5B}" destId="{55E4A529-F533-43AC-B9AD-FD6C184FF798}" srcOrd="0" destOrd="0" presId="urn:microsoft.com/office/officeart/2005/8/layout/hierarchy3"/>
    <dgm:cxn modelId="{71A86FDC-D38E-4048-8489-4ABD6465F325}" type="presOf" srcId="{62ED5778-D6EB-4209-B91E-044905C46FCE}" destId="{848B319B-01AE-4829-8A4F-29579755852F}" srcOrd="0" destOrd="0" presId="urn:microsoft.com/office/officeart/2005/8/layout/hierarchy3"/>
    <dgm:cxn modelId="{3BF3C7BA-9023-4309-9322-116CD3FD13AC}" type="presOf" srcId="{A2AACCEF-B51B-4FEA-BFDB-F88329D55D34}" destId="{B4D6499F-A4D2-4BAB-A30B-1F5328145322}" srcOrd="1" destOrd="0" presId="urn:microsoft.com/office/officeart/2005/8/layout/hierarchy3"/>
    <dgm:cxn modelId="{06B8E63F-4C7D-4959-B061-2D4F16E1C1F0}" srcId="{62ED5778-D6EB-4209-B91E-044905C46FCE}" destId="{9C34AC47-49F7-460C-BFDD-1F27560BA3D5}" srcOrd="2" destOrd="0" parTransId="{80BAC521-146D-4255-9C56-F39F930D4B75}" sibTransId="{3B00443C-FB44-4CD6-8EC8-3982B9774BD4}"/>
    <dgm:cxn modelId="{F29AF95C-1DD6-46ED-835C-FEDBE48F8DA9}" srcId="{62ED5778-D6EB-4209-B91E-044905C46FCE}" destId="{92E9F83A-4474-4780-91ED-FA1A39FB1F5B}" srcOrd="0" destOrd="0" parTransId="{7F502967-EBDB-4AE9-99B3-06261E9E5748}" sibTransId="{25E375F5-DE57-423C-8414-9058D2472A73}"/>
    <dgm:cxn modelId="{A8258CB8-18DC-46B2-9A4E-113C10EAE34F}" srcId="{62ED5778-D6EB-4209-B91E-044905C46FCE}" destId="{686AD20C-A74D-4984-996B-5363367240C6}" srcOrd="1" destOrd="0" parTransId="{A30615C9-1D0B-4C98-B493-748EE3D4CE2C}" sibTransId="{C6E6FD92-501E-4F47-8A2C-842D499CE55C}"/>
    <dgm:cxn modelId="{6EA9E2B5-ADFA-44B9-B76B-3AFB2EE15E56}" type="presOf" srcId="{412405D7-FDF8-46D8-8B7D-272C3D91C7FB}" destId="{ACDF1201-AAF7-4102-BF46-EB4476B20C41}" srcOrd="0" destOrd="0" presId="urn:microsoft.com/office/officeart/2005/8/layout/hierarchy3"/>
    <dgm:cxn modelId="{F087F5D2-A557-4CAA-93C3-C746CCD887C3}" type="presParOf" srcId="{ACDF1201-AAF7-4102-BF46-EB4476B20C41}" destId="{41A6026C-2E2E-4663-8E52-68B0ADD2938A}" srcOrd="0" destOrd="0" presId="urn:microsoft.com/office/officeart/2005/8/layout/hierarchy3"/>
    <dgm:cxn modelId="{7A727A5A-49C5-4E66-88CF-290EE335C38B}" type="presParOf" srcId="{41A6026C-2E2E-4663-8E52-68B0ADD2938A}" destId="{878C8249-C3FA-40F3-ADF2-A6F1F6C94CE3}" srcOrd="0" destOrd="0" presId="urn:microsoft.com/office/officeart/2005/8/layout/hierarchy3"/>
    <dgm:cxn modelId="{7195CFA9-4FC8-4337-8BA4-47E3E532729F}" type="presParOf" srcId="{878C8249-C3FA-40F3-ADF2-A6F1F6C94CE3}" destId="{C6E58A16-90ED-4E38-A70C-714A0017CD8D}" srcOrd="0" destOrd="0" presId="urn:microsoft.com/office/officeart/2005/8/layout/hierarchy3"/>
    <dgm:cxn modelId="{38494685-48BE-43B2-8C94-13362D5234D2}" type="presParOf" srcId="{878C8249-C3FA-40F3-ADF2-A6F1F6C94CE3}" destId="{B4D6499F-A4D2-4BAB-A30B-1F5328145322}" srcOrd="1" destOrd="0" presId="urn:microsoft.com/office/officeart/2005/8/layout/hierarchy3"/>
    <dgm:cxn modelId="{1B49C242-4052-4FB1-9098-117E39B4DDAB}" type="presParOf" srcId="{41A6026C-2E2E-4663-8E52-68B0ADD2938A}" destId="{B1F8634B-BD31-43C6-86B0-5612C0F58256}" srcOrd="1" destOrd="0" presId="urn:microsoft.com/office/officeart/2005/8/layout/hierarchy3"/>
    <dgm:cxn modelId="{0B0E0219-CAEF-4BF0-9547-817001E3EBF0}" type="presParOf" srcId="{ACDF1201-AAF7-4102-BF46-EB4476B20C41}" destId="{6EC36C72-4D12-4102-987D-19E6E792501B}" srcOrd="1" destOrd="0" presId="urn:microsoft.com/office/officeart/2005/8/layout/hierarchy3"/>
    <dgm:cxn modelId="{FD5F118C-751C-4549-A09C-DACD9A5B4706}" type="presParOf" srcId="{6EC36C72-4D12-4102-987D-19E6E792501B}" destId="{3AD2023A-EB00-4E82-9F4F-4A28E68F204B}" srcOrd="0" destOrd="0" presId="urn:microsoft.com/office/officeart/2005/8/layout/hierarchy3"/>
    <dgm:cxn modelId="{1FD7CF48-F2C4-4077-891E-5C50E83770B8}" type="presParOf" srcId="{3AD2023A-EB00-4E82-9F4F-4A28E68F204B}" destId="{848B319B-01AE-4829-8A4F-29579755852F}" srcOrd="0" destOrd="0" presId="urn:microsoft.com/office/officeart/2005/8/layout/hierarchy3"/>
    <dgm:cxn modelId="{BA7AC756-680E-4BA6-ACBB-BD573875F19F}" type="presParOf" srcId="{3AD2023A-EB00-4E82-9F4F-4A28E68F204B}" destId="{28B97F22-91C7-47B9-B56F-C4F028465861}" srcOrd="1" destOrd="0" presId="urn:microsoft.com/office/officeart/2005/8/layout/hierarchy3"/>
    <dgm:cxn modelId="{C0C15B19-7A24-4081-81F1-2851D724846D}" type="presParOf" srcId="{6EC36C72-4D12-4102-987D-19E6E792501B}" destId="{01C5AC52-CFC3-426B-B767-939D0C9F2459}" srcOrd="1" destOrd="0" presId="urn:microsoft.com/office/officeart/2005/8/layout/hierarchy3"/>
    <dgm:cxn modelId="{1D3D69B2-9C35-4098-A0A3-CD5B34C45046}" type="presParOf" srcId="{01C5AC52-CFC3-426B-B767-939D0C9F2459}" destId="{A54BA58F-722B-4A0C-86C3-332B568ED40E}" srcOrd="0" destOrd="0" presId="urn:microsoft.com/office/officeart/2005/8/layout/hierarchy3"/>
    <dgm:cxn modelId="{5B404823-7CDA-4569-849C-E1D8E950848F}" type="presParOf" srcId="{01C5AC52-CFC3-426B-B767-939D0C9F2459}" destId="{55E4A529-F533-43AC-B9AD-FD6C184FF798}" srcOrd="1" destOrd="0" presId="urn:microsoft.com/office/officeart/2005/8/layout/hierarchy3"/>
    <dgm:cxn modelId="{C7029E8C-EF09-4A9C-89CF-C9192985DCF3}" type="presParOf" srcId="{01C5AC52-CFC3-426B-B767-939D0C9F2459}" destId="{3B5E72BB-E6AB-4B16-BD72-233E964AC1A6}" srcOrd="2" destOrd="0" presId="urn:microsoft.com/office/officeart/2005/8/layout/hierarchy3"/>
    <dgm:cxn modelId="{D709CE49-59A0-4CFA-85F1-6B90F5BACB52}" type="presParOf" srcId="{01C5AC52-CFC3-426B-B767-939D0C9F2459}" destId="{508F96A2-8444-48EA-AF75-220F63BECCF3}" srcOrd="3" destOrd="0" presId="urn:microsoft.com/office/officeart/2005/8/layout/hierarchy3"/>
    <dgm:cxn modelId="{0754B542-AA80-425F-8CFF-51AC04AD0CA8}" type="presParOf" srcId="{01C5AC52-CFC3-426B-B767-939D0C9F2459}" destId="{2E193AC3-DE1F-4F10-B8B3-80A109CF6955}" srcOrd="4" destOrd="0" presId="urn:microsoft.com/office/officeart/2005/8/layout/hierarchy3"/>
    <dgm:cxn modelId="{E89FF8DD-9D09-489B-B988-21E423F7DBE5}" type="presParOf" srcId="{01C5AC52-CFC3-426B-B767-939D0C9F2459}" destId="{20621983-1F98-4472-B9C9-7D05C04E2940}"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E58A16-90ED-4E38-A70C-714A0017CD8D}">
      <dsp:nvSpPr>
        <dsp:cNvPr id="0" name=""/>
        <dsp:cNvSpPr/>
      </dsp:nvSpPr>
      <dsp:spPr>
        <a:xfrm>
          <a:off x="1341522" y="835"/>
          <a:ext cx="1469660" cy="73483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tr-TR" sz="2200" i="1" kern="1200" dirty="0" smtClean="0"/>
            <a:t>TS 2607 ISO 1999</a:t>
          </a:r>
          <a:endParaRPr lang="tr-TR" sz="2200" i="1" kern="1200" dirty="0"/>
        </a:p>
      </dsp:txBody>
      <dsp:txXfrm>
        <a:off x="1363044" y="22357"/>
        <a:ext cx="1426616" cy="691786"/>
      </dsp:txXfrm>
    </dsp:sp>
    <dsp:sp modelId="{848B319B-01AE-4829-8A4F-29579755852F}">
      <dsp:nvSpPr>
        <dsp:cNvPr id="0" name=""/>
        <dsp:cNvSpPr/>
      </dsp:nvSpPr>
      <dsp:spPr>
        <a:xfrm>
          <a:off x="3178598" y="835"/>
          <a:ext cx="1469660" cy="73483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tr-TR" sz="2200" kern="1200" dirty="0" smtClean="0"/>
            <a:t>TS EN ISO 9612</a:t>
          </a:r>
          <a:endParaRPr lang="tr-TR" sz="2200" kern="1200" dirty="0"/>
        </a:p>
      </dsp:txBody>
      <dsp:txXfrm>
        <a:off x="3200120" y="22357"/>
        <a:ext cx="1426616" cy="691786"/>
      </dsp:txXfrm>
    </dsp:sp>
    <dsp:sp modelId="{A54BA58F-722B-4A0C-86C3-332B568ED40E}">
      <dsp:nvSpPr>
        <dsp:cNvPr id="0" name=""/>
        <dsp:cNvSpPr/>
      </dsp:nvSpPr>
      <dsp:spPr>
        <a:xfrm>
          <a:off x="3325564" y="735665"/>
          <a:ext cx="146966" cy="551122"/>
        </a:xfrm>
        <a:custGeom>
          <a:avLst/>
          <a:gdLst/>
          <a:ahLst/>
          <a:cxnLst/>
          <a:rect l="0" t="0" r="0" b="0"/>
          <a:pathLst>
            <a:path>
              <a:moveTo>
                <a:pt x="0" y="0"/>
              </a:moveTo>
              <a:lnTo>
                <a:pt x="0" y="551122"/>
              </a:lnTo>
              <a:lnTo>
                <a:pt x="146966" y="55112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5E4A529-F533-43AC-B9AD-FD6C184FF798}">
      <dsp:nvSpPr>
        <dsp:cNvPr id="0" name=""/>
        <dsp:cNvSpPr/>
      </dsp:nvSpPr>
      <dsp:spPr>
        <a:xfrm>
          <a:off x="3472530" y="919373"/>
          <a:ext cx="1175728" cy="73483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tr-TR" sz="1800" kern="1200" dirty="0" smtClean="0"/>
            <a:t>Görev Bazlı Ölçümler </a:t>
          </a:r>
          <a:endParaRPr lang="tr-TR" sz="1800" kern="1200" dirty="0"/>
        </a:p>
      </dsp:txBody>
      <dsp:txXfrm>
        <a:off x="3494052" y="940895"/>
        <a:ext cx="1132684" cy="691786"/>
      </dsp:txXfrm>
    </dsp:sp>
    <dsp:sp modelId="{3B5E72BB-E6AB-4B16-BD72-233E964AC1A6}">
      <dsp:nvSpPr>
        <dsp:cNvPr id="0" name=""/>
        <dsp:cNvSpPr/>
      </dsp:nvSpPr>
      <dsp:spPr>
        <a:xfrm>
          <a:off x="3325564" y="735665"/>
          <a:ext cx="146966" cy="1469660"/>
        </a:xfrm>
        <a:custGeom>
          <a:avLst/>
          <a:gdLst/>
          <a:ahLst/>
          <a:cxnLst/>
          <a:rect l="0" t="0" r="0" b="0"/>
          <a:pathLst>
            <a:path>
              <a:moveTo>
                <a:pt x="0" y="0"/>
              </a:moveTo>
              <a:lnTo>
                <a:pt x="0" y="1469660"/>
              </a:lnTo>
              <a:lnTo>
                <a:pt x="146966" y="146966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08F96A2-8444-48EA-AF75-220F63BECCF3}">
      <dsp:nvSpPr>
        <dsp:cNvPr id="0" name=""/>
        <dsp:cNvSpPr/>
      </dsp:nvSpPr>
      <dsp:spPr>
        <a:xfrm>
          <a:off x="3472530" y="1837911"/>
          <a:ext cx="1175728" cy="73483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tr-TR" sz="1800" kern="1200" dirty="0" smtClean="0"/>
            <a:t>İş Bazlı Ölçümler </a:t>
          </a:r>
          <a:endParaRPr lang="tr-TR" sz="1800" kern="1200" dirty="0"/>
        </a:p>
      </dsp:txBody>
      <dsp:txXfrm>
        <a:off x="3494052" y="1859433"/>
        <a:ext cx="1132684" cy="691786"/>
      </dsp:txXfrm>
    </dsp:sp>
    <dsp:sp modelId="{2E193AC3-DE1F-4F10-B8B3-80A109CF6955}">
      <dsp:nvSpPr>
        <dsp:cNvPr id="0" name=""/>
        <dsp:cNvSpPr/>
      </dsp:nvSpPr>
      <dsp:spPr>
        <a:xfrm>
          <a:off x="3325564" y="735665"/>
          <a:ext cx="146966" cy="2388198"/>
        </a:xfrm>
        <a:custGeom>
          <a:avLst/>
          <a:gdLst/>
          <a:ahLst/>
          <a:cxnLst/>
          <a:rect l="0" t="0" r="0" b="0"/>
          <a:pathLst>
            <a:path>
              <a:moveTo>
                <a:pt x="0" y="0"/>
              </a:moveTo>
              <a:lnTo>
                <a:pt x="0" y="2388198"/>
              </a:lnTo>
              <a:lnTo>
                <a:pt x="146966" y="238819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0621983-1F98-4472-B9C9-7D05C04E2940}">
      <dsp:nvSpPr>
        <dsp:cNvPr id="0" name=""/>
        <dsp:cNvSpPr/>
      </dsp:nvSpPr>
      <dsp:spPr>
        <a:xfrm>
          <a:off x="3472530" y="2756449"/>
          <a:ext cx="1175728" cy="73483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tr-TR" sz="1800" kern="1200" dirty="0" smtClean="0"/>
            <a:t>Tam Gün Ölçümleri</a:t>
          </a:r>
          <a:endParaRPr lang="tr-TR" sz="1800" kern="1200" dirty="0"/>
        </a:p>
      </dsp:txBody>
      <dsp:txXfrm>
        <a:off x="3494052" y="2777971"/>
        <a:ext cx="1132684" cy="69178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en-US"/>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en-US"/>
          </a:p>
        </p:txBody>
      </p:sp>
      <p:sp>
        <p:nvSpPr>
          <p:cNvPr id="4" name="Veri Yer Tutucusu 3"/>
          <p:cNvSpPr>
            <a:spLocks noGrp="1"/>
          </p:cNvSpPr>
          <p:nvPr>
            <p:ph type="dt" sz="half" idx="10"/>
          </p:nvPr>
        </p:nvSpPr>
        <p:spPr/>
        <p:txBody>
          <a:bodyPr/>
          <a:lstStyle/>
          <a:p>
            <a:fld id="{F9975CE9-41EE-4647-9BF7-5057B21F1EA4}" type="datetimeFigureOut">
              <a:rPr lang="en-US" smtClean="0"/>
              <a:t>7/30/2019</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40AE73DB-0584-44BF-AC9B-5F41B8426AB6}" type="slidenum">
              <a:rPr lang="en-US" smtClean="0"/>
              <a:t>‹#›</a:t>
            </a:fld>
            <a:endParaRPr lang="en-US"/>
          </a:p>
        </p:txBody>
      </p:sp>
    </p:spTree>
    <p:extLst>
      <p:ext uri="{BB962C8B-B14F-4D97-AF65-F5344CB8AC3E}">
        <p14:creationId xmlns:p14="http://schemas.microsoft.com/office/powerpoint/2010/main" val="2456452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p:txBody>
          <a:bodyPr/>
          <a:lstStyle/>
          <a:p>
            <a:fld id="{F9975CE9-41EE-4647-9BF7-5057B21F1EA4}" type="datetimeFigureOut">
              <a:rPr lang="en-US" smtClean="0"/>
              <a:t>7/30/2019</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40AE73DB-0584-44BF-AC9B-5F41B8426AB6}" type="slidenum">
              <a:rPr lang="en-US" smtClean="0"/>
              <a:t>‹#›</a:t>
            </a:fld>
            <a:endParaRPr lang="en-US"/>
          </a:p>
        </p:txBody>
      </p:sp>
    </p:spTree>
    <p:extLst>
      <p:ext uri="{BB962C8B-B14F-4D97-AF65-F5344CB8AC3E}">
        <p14:creationId xmlns:p14="http://schemas.microsoft.com/office/powerpoint/2010/main" val="2760995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en-US"/>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p:txBody>
          <a:bodyPr/>
          <a:lstStyle/>
          <a:p>
            <a:fld id="{F9975CE9-41EE-4647-9BF7-5057B21F1EA4}" type="datetimeFigureOut">
              <a:rPr lang="en-US" smtClean="0"/>
              <a:t>7/30/2019</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40AE73DB-0584-44BF-AC9B-5F41B8426AB6}" type="slidenum">
              <a:rPr lang="en-US" smtClean="0"/>
              <a:t>‹#›</a:t>
            </a:fld>
            <a:endParaRPr lang="en-US"/>
          </a:p>
        </p:txBody>
      </p:sp>
    </p:spTree>
    <p:extLst>
      <p:ext uri="{BB962C8B-B14F-4D97-AF65-F5344CB8AC3E}">
        <p14:creationId xmlns:p14="http://schemas.microsoft.com/office/powerpoint/2010/main" val="525569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US"/>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p:txBody>
          <a:bodyPr/>
          <a:lstStyle/>
          <a:p>
            <a:fld id="{F9975CE9-41EE-4647-9BF7-5057B21F1EA4}" type="datetimeFigureOut">
              <a:rPr lang="en-US" smtClean="0"/>
              <a:t>7/30/2019</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40AE73DB-0584-44BF-AC9B-5F41B8426AB6}" type="slidenum">
              <a:rPr lang="en-US" smtClean="0"/>
              <a:t>‹#›</a:t>
            </a:fld>
            <a:endParaRPr lang="en-US"/>
          </a:p>
        </p:txBody>
      </p:sp>
    </p:spTree>
    <p:extLst>
      <p:ext uri="{BB962C8B-B14F-4D97-AF65-F5344CB8AC3E}">
        <p14:creationId xmlns:p14="http://schemas.microsoft.com/office/powerpoint/2010/main" val="490484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en-US"/>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F9975CE9-41EE-4647-9BF7-5057B21F1EA4}" type="datetimeFigureOut">
              <a:rPr lang="en-US" smtClean="0"/>
              <a:t>7/30/2019</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40AE73DB-0584-44BF-AC9B-5F41B8426AB6}" type="slidenum">
              <a:rPr lang="en-US" smtClean="0"/>
              <a:t>‹#›</a:t>
            </a:fld>
            <a:endParaRPr lang="en-US"/>
          </a:p>
        </p:txBody>
      </p:sp>
    </p:spTree>
    <p:extLst>
      <p:ext uri="{BB962C8B-B14F-4D97-AF65-F5344CB8AC3E}">
        <p14:creationId xmlns:p14="http://schemas.microsoft.com/office/powerpoint/2010/main" val="4019475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US"/>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Veri Yer Tutucusu 4"/>
          <p:cNvSpPr>
            <a:spLocks noGrp="1"/>
          </p:cNvSpPr>
          <p:nvPr>
            <p:ph type="dt" sz="half" idx="10"/>
          </p:nvPr>
        </p:nvSpPr>
        <p:spPr/>
        <p:txBody>
          <a:bodyPr/>
          <a:lstStyle/>
          <a:p>
            <a:fld id="{F9975CE9-41EE-4647-9BF7-5057B21F1EA4}" type="datetimeFigureOut">
              <a:rPr lang="en-US" smtClean="0"/>
              <a:t>7/30/2019</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40AE73DB-0584-44BF-AC9B-5F41B8426AB6}" type="slidenum">
              <a:rPr lang="en-US" smtClean="0"/>
              <a:t>‹#›</a:t>
            </a:fld>
            <a:endParaRPr lang="en-US"/>
          </a:p>
        </p:txBody>
      </p:sp>
    </p:spTree>
    <p:extLst>
      <p:ext uri="{BB962C8B-B14F-4D97-AF65-F5344CB8AC3E}">
        <p14:creationId xmlns:p14="http://schemas.microsoft.com/office/powerpoint/2010/main" val="1743044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en-US"/>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Veri Yer Tutucusu 6"/>
          <p:cNvSpPr>
            <a:spLocks noGrp="1"/>
          </p:cNvSpPr>
          <p:nvPr>
            <p:ph type="dt" sz="half" idx="10"/>
          </p:nvPr>
        </p:nvSpPr>
        <p:spPr/>
        <p:txBody>
          <a:bodyPr/>
          <a:lstStyle/>
          <a:p>
            <a:fld id="{F9975CE9-41EE-4647-9BF7-5057B21F1EA4}" type="datetimeFigureOut">
              <a:rPr lang="en-US" smtClean="0"/>
              <a:t>7/30/2019</a:t>
            </a:fld>
            <a:endParaRPr lang="en-US"/>
          </a:p>
        </p:txBody>
      </p:sp>
      <p:sp>
        <p:nvSpPr>
          <p:cNvPr id="8" name="Altbilgi Yer Tutucusu 7"/>
          <p:cNvSpPr>
            <a:spLocks noGrp="1"/>
          </p:cNvSpPr>
          <p:nvPr>
            <p:ph type="ftr" sz="quarter" idx="11"/>
          </p:nvPr>
        </p:nvSpPr>
        <p:spPr/>
        <p:txBody>
          <a:bodyPr/>
          <a:lstStyle/>
          <a:p>
            <a:endParaRPr lang="en-US"/>
          </a:p>
        </p:txBody>
      </p:sp>
      <p:sp>
        <p:nvSpPr>
          <p:cNvPr id="9" name="Slayt Numarası Yer Tutucusu 8"/>
          <p:cNvSpPr>
            <a:spLocks noGrp="1"/>
          </p:cNvSpPr>
          <p:nvPr>
            <p:ph type="sldNum" sz="quarter" idx="12"/>
          </p:nvPr>
        </p:nvSpPr>
        <p:spPr/>
        <p:txBody>
          <a:bodyPr/>
          <a:lstStyle/>
          <a:p>
            <a:fld id="{40AE73DB-0584-44BF-AC9B-5F41B8426AB6}" type="slidenum">
              <a:rPr lang="en-US" smtClean="0"/>
              <a:t>‹#›</a:t>
            </a:fld>
            <a:endParaRPr lang="en-US"/>
          </a:p>
        </p:txBody>
      </p:sp>
    </p:spTree>
    <p:extLst>
      <p:ext uri="{BB962C8B-B14F-4D97-AF65-F5344CB8AC3E}">
        <p14:creationId xmlns:p14="http://schemas.microsoft.com/office/powerpoint/2010/main" val="3137238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US"/>
          </a:p>
        </p:txBody>
      </p:sp>
      <p:sp>
        <p:nvSpPr>
          <p:cNvPr id="3" name="Veri Yer Tutucusu 2"/>
          <p:cNvSpPr>
            <a:spLocks noGrp="1"/>
          </p:cNvSpPr>
          <p:nvPr>
            <p:ph type="dt" sz="half" idx="10"/>
          </p:nvPr>
        </p:nvSpPr>
        <p:spPr/>
        <p:txBody>
          <a:bodyPr/>
          <a:lstStyle/>
          <a:p>
            <a:fld id="{F9975CE9-41EE-4647-9BF7-5057B21F1EA4}" type="datetimeFigureOut">
              <a:rPr lang="en-US" smtClean="0"/>
              <a:t>7/30/2019</a:t>
            </a:fld>
            <a:endParaRPr lang="en-US"/>
          </a:p>
        </p:txBody>
      </p:sp>
      <p:sp>
        <p:nvSpPr>
          <p:cNvPr id="4" name="Altbilgi Yer Tutucusu 3"/>
          <p:cNvSpPr>
            <a:spLocks noGrp="1"/>
          </p:cNvSpPr>
          <p:nvPr>
            <p:ph type="ftr" sz="quarter" idx="11"/>
          </p:nvPr>
        </p:nvSpPr>
        <p:spPr/>
        <p:txBody>
          <a:bodyPr/>
          <a:lstStyle/>
          <a:p>
            <a:endParaRPr lang="en-US"/>
          </a:p>
        </p:txBody>
      </p:sp>
      <p:sp>
        <p:nvSpPr>
          <p:cNvPr id="5" name="Slayt Numarası Yer Tutucusu 4"/>
          <p:cNvSpPr>
            <a:spLocks noGrp="1"/>
          </p:cNvSpPr>
          <p:nvPr>
            <p:ph type="sldNum" sz="quarter" idx="12"/>
          </p:nvPr>
        </p:nvSpPr>
        <p:spPr/>
        <p:txBody>
          <a:bodyPr/>
          <a:lstStyle/>
          <a:p>
            <a:fld id="{40AE73DB-0584-44BF-AC9B-5F41B8426AB6}" type="slidenum">
              <a:rPr lang="en-US" smtClean="0"/>
              <a:t>‹#›</a:t>
            </a:fld>
            <a:endParaRPr lang="en-US"/>
          </a:p>
        </p:txBody>
      </p:sp>
    </p:spTree>
    <p:extLst>
      <p:ext uri="{BB962C8B-B14F-4D97-AF65-F5344CB8AC3E}">
        <p14:creationId xmlns:p14="http://schemas.microsoft.com/office/powerpoint/2010/main" val="4016968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F9975CE9-41EE-4647-9BF7-5057B21F1EA4}" type="datetimeFigureOut">
              <a:rPr lang="en-US" smtClean="0"/>
              <a:t>7/30/2019</a:t>
            </a:fld>
            <a:endParaRPr lang="en-US"/>
          </a:p>
        </p:txBody>
      </p:sp>
      <p:sp>
        <p:nvSpPr>
          <p:cNvPr id="3" name="Altbilgi Yer Tutucusu 2"/>
          <p:cNvSpPr>
            <a:spLocks noGrp="1"/>
          </p:cNvSpPr>
          <p:nvPr>
            <p:ph type="ftr" sz="quarter" idx="11"/>
          </p:nvPr>
        </p:nvSpPr>
        <p:spPr/>
        <p:txBody>
          <a:bodyPr/>
          <a:lstStyle/>
          <a:p>
            <a:endParaRPr lang="en-US"/>
          </a:p>
        </p:txBody>
      </p:sp>
      <p:sp>
        <p:nvSpPr>
          <p:cNvPr id="4" name="Slayt Numarası Yer Tutucusu 3"/>
          <p:cNvSpPr>
            <a:spLocks noGrp="1"/>
          </p:cNvSpPr>
          <p:nvPr>
            <p:ph type="sldNum" sz="quarter" idx="12"/>
          </p:nvPr>
        </p:nvSpPr>
        <p:spPr/>
        <p:txBody>
          <a:bodyPr/>
          <a:lstStyle/>
          <a:p>
            <a:fld id="{40AE73DB-0584-44BF-AC9B-5F41B8426AB6}" type="slidenum">
              <a:rPr lang="en-US" smtClean="0"/>
              <a:t>‹#›</a:t>
            </a:fld>
            <a:endParaRPr lang="en-US"/>
          </a:p>
        </p:txBody>
      </p:sp>
    </p:spTree>
    <p:extLst>
      <p:ext uri="{BB962C8B-B14F-4D97-AF65-F5344CB8AC3E}">
        <p14:creationId xmlns:p14="http://schemas.microsoft.com/office/powerpoint/2010/main" val="43176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en-US"/>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F9975CE9-41EE-4647-9BF7-5057B21F1EA4}" type="datetimeFigureOut">
              <a:rPr lang="en-US" smtClean="0"/>
              <a:t>7/30/2019</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40AE73DB-0584-44BF-AC9B-5F41B8426AB6}" type="slidenum">
              <a:rPr lang="en-US" smtClean="0"/>
              <a:t>‹#›</a:t>
            </a:fld>
            <a:endParaRPr lang="en-US"/>
          </a:p>
        </p:txBody>
      </p:sp>
    </p:spTree>
    <p:extLst>
      <p:ext uri="{BB962C8B-B14F-4D97-AF65-F5344CB8AC3E}">
        <p14:creationId xmlns:p14="http://schemas.microsoft.com/office/powerpoint/2010/main" val="1742083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en-US"/>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F9975CE9-41EE-4647-9BF7-5057B21F1EA4}" type="datetimeFigureOut">
              <a:rPr lang="en-US" smtClean="0"/>
              <a:t>7/30/2019</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40AE73DB-0584-44BF-AC9B-5F41B8426AB6}" type="slidenum">
              <a:rPr lang="en-US" smtClean="0"/>
              <a:t>‹#›</a:t>
            </a:fld>
            <a:endParaRPr lang="en-US"/>
          </a:p>
        </p:txBody>
      </p:sp>
    </p:spTree>
    <p:extLst>
      <p:ext uri="{BB962C8B-B14F-4D97-AF65-F5344CB8AC3E}">
        <p14:creationId xmlns:p14="http://schemas.microsoft.com/office/powerpoint/2010/main" val="539571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3000"/>
            <a:lum/>
          </a:blip>
          <a:srcRect/>
          <a:stretch>
            <a:fillRect t="-58000" b="-58000"/>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en-US"/>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975CE9-41EE-4647-9BF7-5057B21F1EA4}" type="datetimeFigureOut">
              <a:rPr lang="en-US" smtClean="0"/>
              <a:t>7/30/2019</a:t>
            </a:fld>
            <a:endParaRPr lang="en-US"/>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AE73DB-0584-44BF-AC9B-5F41B8426AB6}" type="slidenum">
              <a:rPr lang="en-US" smtClean="0"/>
              <a:t>‹#›</a:t>
            </a:fld>
            <a:endParaRPr lang="en-US"/>
          </a:p>
        </p:txBody>
      </p:sp>
    </p:spTree>
    <p:extLst>
      <p:ext uri="{BB962C8B-B14F-4D97-AF65-F5344CB8AC3E}">
        <p14:creationId xmlns:p14="http://schemas.microsoft.com/office/powerpoint/2010/main" val="1687797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8.emf"/></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302835" cy="6857999"/>
          </a:xfrm>
          <a:prstGeom prst="rect">
            <a:avLst/>
          </a:prstGeom>
        </p:spPr>
      </p:pic>
      <p:sp>
        <p:nvSpPr>
          <p:cNvPr id="5" name="Metin kutusu 4"/>
          <p:cNvSpPr txBox="1"/>
          <p:nvPr/>
        </p:nvSpPr>
        <p:spPr>
          <a:xfrm>
            <a:off x="5597236" y="0"/>
            <a:ext cx="4946073" cy="954107"/>
          </a:xfrm>
          <a:prstGeom prst="rect">
            <a:avLst/>
          </a:prstGeom>
          <a:noFill/>
        </p:spPr>
        <p:txBody>
          <a:bodyPr wrap="square" rtlCol="0">
            <a:spAutoFit/>
          </a:bodyPr>
          <a:lstStyle/>
          <a:p>
            <a:r>
              <a:rPr lang="tr-TR" sz="2800" b="1" dirty="0" smtClean="0">
                <a:solidFill>
                  <a:schemeClr val="bg1"/>
                </a:solidFill>
              </a:rPr>
              <a:t>KİŞİSEL GÜRÜLTÜ MARUZİYETİNİN BELİRLENMESİ</a:t>
            </a:r>
            <a:endParaRPr lang="en-US" sz="2800" b="1" dirty="0">
              <a:solidFill>
                <a:schemeClr val="bg1"/>
              </a:solidFill>
            </a:endParaRPr>
          </a:p>
        </p:txBody>
      </p:sp>
      <p:sp>
        <p:nvSpPr>
          <p:cNvPr id="6" name="Metin kutusu 5"/>
          <p:cNvSpPr txBox="1"/>
          <p:nvPr/>
        </p:nvSpPr>
        <p:spPr>
          <a:xfrm>
            <a:off x="4087091" y="6012873"/>
            <a:ext cx="3172691" cy="646331"/>
          </a:xfrm>
          <a:prstGeom prst="rect">
            <a:avLst/>
          </a:prstGeom>
          <a:noFill/>
        </p:spPr>
        <p:txBody>
          <a:bodyPr wrap="square" rtlCol="0">
            <a:spAutoFit/>
          </a:bodyPr>
          <a:lstStyle/>
          <a:p>
            <a:pPr algn="ctr"/>
            <a:r>
              <a:rPr lang="tr-TR" b="1" dirty="0" smtClean="0">
                <a:solidFill>
                  <a:schemeClr val="bg1"/>
                </a:solidFill>
              </a:rPr>
              <a:t>İlker CİVİL </a:t>
            </a:r>
          </a:p>
          <a:p>
            <a:pPr algn="ctr"/>
            <a:r>
              <a:rPr lang="tr-TR" b="1" dirty="0" smtClean="0">
                <a:solidFill>
                  <a:schemeClr val="bg1"/>
                </a:solidFill>
              </a:rPr>
              <a:t>Çevre Mühendisi</a:t>
            </a:r>
          </a:p>
        </p:txBody>
      </p:sp>
    </p:spTree>
    <p:extLst>
      <p:ext uri="{BB962C8B-B14F-4D97-AF65-F5344CB8AC3E}">
        <p14:creationId xmlns:p14="http://schemas.microsoft.com/office/powerpoint/2010/main" val="24064453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50" y="0"/>
            <a:ext cx="5143500" cy="6858000"/>
          </a:xfrm>
          <a:prstGeom prst="rect">
            <a:avLst/>
          </a:prstGeom>
        </p:spPr>
      </p:pic>
    </p:spTree>
    <p:extLst>
      <p:ext uri="{BB962C8B-B14F-4D97-AF65-F5344CB8AC3E}">
        <p14:creationId xmlns:p14="http://schemas.microsoft.com/office/powerpoint/2010/main" val="30803598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TS 2607 ISO 1999 Standardına Göre Ölçümlerin Gerçekleştirilmesi</a:t>
            </a:r>
            <a:endParaRPr lang="en-US" dirty="0"/>
          </a:p>
        </p:txBody>
      </p:sp>
      <p:sp>
        <p:nvSpPr>
          <p:cNvPr id="3" name="İçerik Yer Tutucusu 2"/>
          <p:cNvSpPr>
            <a:spLocks noGrp="1"/>
          </p:cNvSpPr>
          <p:nvPr>
            <p:ph idx="1"/>
          </p:nvPr>
        </p:nvSpPr>
        <p:spPr/>
        <p:txBody>
          <a:bodyPr>
            <a:normAutofit fontScale="85000" lnSpcReduction="20000"/>
          </a:bodyPr>
          <a:lstStyle/>
          <a:p>
            <a:pPr algn="just"/>
            <a:r>
              <a:rPr lang="tr-TR" dirty="0" smtClean="0"/>
              <a:t>A-ağırlıklı, maruz kalınan sesi ve/veya eş değer sürekli A-ağırlıklı ses basınç seviyesini tayin etmek için ses basıncının ölçülmesi için ölçümü yapılacak kişinin kulağının dış kulak kanalının girişinden 0,10m±0,01m mesafeye mikrofon yerleştirilir. </a:t>
            </a:r>
          </a:p>
          <a:p>
            <a:pPr algn="just"/>
            <a:r>
              <a:rPr lang="tr-TR" dirty="0" smtClean="0"/>
              <a:t>Gürültü, günden güne farklılık gösteriyorsa bu standart öncelikle gürültü bakımından en kötü günde gerçekleştirilmelidir. </a:t>
            </a:r>
          </a:p>
          <a:p>
            <a:pPr algn="just"/>
            <a:r>
              <a:rPr lang="tr-TR" dirty="0" smtClean="0"/>
              <a:t>Ölçüme başlamadan önce gürültünün kararlı mı yoksa kararsız olduğu hakkında bilgi sahibi olunmalıdır.</a:t>
            </a:r>
          </a:p>
          <a:p>
            <a:pPr algn="just"/>
            <a:r>
              <a:rPr lang="tr-TR" dirty="0" smtClean="0"/>
              <a:t>Ölçüm süresi tüm gürültü </a:t>
            </a:r>
            <a:r>
              <a:rPr lang="tr-TR" dirty="0" err="1" smtClean="0"/>
              <a:t>maruziyetlerini</a:t>
            </a:r>
            <a:r>
              <a:rPr lang="tr-TR" dirty="0" smtClean="0"/>
              <a:t> içerecek şekilde seçilmelidir.</a:t>
            </a:r>
          </a:p>
          <a:p>
            <a:pPr algn="just"/>
            <a:r>
              <a:rPr lang="tr-TR" dirty="0" smtClean="0"/>
              <a:t>Ölçüme başlamadan ölçümde kullanılacak cihazlar </a:t>
            </a:r>
            <a:r>
              <a:rPr lang="tr-TR" dirty="0" err="1" smtClean="0"/>
              <a:t>kalibratör</a:t>
            </a:r>
            <a:r>
              <a:rPr lang="tr-TR" dirty="0" smtClean="0"/>
              <a:t> ile doğrulanır.</a:t>
            </a:r>
          </a:p>
          <a:p>
            <a:pPr algn="just"/>
            <a:r>
              <a:rPr lang="tr-TR" dirty="0" smtClean="0"/>
              <a:t>Daha sonra ölçümler uygun sürede gerçekleşir.</a:t>
            </a:r>
          </a:p>
          <a:p>
            <a:pPr algn="just"/>
            <a:r>
              <a:rPr lang="tr-TR" dirty="0" smtClean="0"/>
              <a:t>Ölçüm sonunda cihaz tekrar </a:t>
            </a:r>
            <a:r>
              <a:rPr lang="tr-TR" dirty="0" err="1" smtClean="0"/>
              <a:t>kalibratör</a:t>
            </a:r>
            <a:r>
              <a:rPr lang="tr-TR" dirty="0" smtClean="0"/>
              <a:t> kullanılarak doğrulama işlemi yapılır.  </a:t>
            </a:r>
            <a:endParaRPr lang="en-US" dirty="0"/>
          </a:p>
        </p:txBody>
      </p:sp>
    </p:spTree>
    <p:extLst>
      <p:ext uri="{BB962C8B-B14F-4D97-AF65-F5344CB8AC3E}">
        <p14:creationId xmlns:p14="http://schemas.microsoft.com/office/powerpoint/2010/main" val="13310843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TS 2607 ISO 1999 Standardına Göre Ölçülen Değerlerin Raporlanması </a:t>
            </a:r>
            <a:endParaRPr lang="en-US" dirty="0"/>
          </a:p>
        </p:txBody>
      </p:sp>
      <p:pic>
        <p:nvPicPr>
          <p:cNvPr id="10" name="İçerik Yer Tutucusu 9"/>
          <p:cNvPicPr>
            <a:picLocks noGrp="1" noChangeAspect="1"/>
          </p:cNvPicPr>
          <p:nvPr>
            <p:ph idx="1"/>
          </p:nvPr>
        </p:nvPicPr>
        <p:blipFill>
          <a:blip r:embed="rId2"/>
          <a:stretch>
            <a:fillRect/>
          </a:stretch>
        </p:blipFill>
        <p:spPr>
          <a:xfrm>
            <a:off x="2927248" y="1690688"/>
            <a:ext cx="5856625" cy="1551276"/>
          </a:xfrm>
          <a:prstGeom prst="rect">
            <a:avLst/>
          </a:prstGeom>
        </p:spPr>
      </p:pic>
      <p:sp>
        <p:nvSpPr>
          <p:cNvPr id="11" name="Metin kutusu 10"/>
          <p:cNvSpPr txBox="1"/>
          <p:nvPr/>
        </p:nvSpPr>
        <p:spPr>
          <a:xfrm>
            <a:off x="1371601" y="3016251"/>
            <a:ext cx="9642763" cy="1200329"/>
          </a:xfrm>
          <a:prstGeom prst="rect">
            <a:avLst/>
          </a:prstGeom>
          <a:noFill/>
        </p:spPr>
        <p:txBody>
          <a:bodyPr wrap="square" rtlCol="0">
            <a:spAutoFit/>
          </a:bodyPr>
          <a:lstStyle/>
          <a:p>
            <a:r>
              <a:rPr lang="en-US" dirty="0" err="1"/>
              <a:t>Burada</a:t>
            </a:r>
            <a:r>
              <a:rPr lang="en-US" dirty="0"/>
              <a:t>; </a:t>
            </a:r>
          </a:p>
          <a:p>
            <a:r>
              <a:rPr lang="en-US" dirty="0" err="1"/>
              <a:t>LAeq,Ti</a:t>
            </a:r>
            <a:r>
              <a:rPr lang="en-US" dirty="0"/>
              <a:t> : dB </a:t>
            </a:r>
            <a:r>
              <a:rPr lang="en-US" dirty="0" err="1"/>
              <a:t>cinsinden</a:t>
            </a:r>
            <a:r>
              <a:rPr lang="en-US" dirty="0"/>
              <a:t> </a:t>
            </a:r>
            <a:r>
              <a:rPr lang="en-US" dirty="0" err="1"/>
              <a:t>Ti</a:t>
            </a:r>
            <a:r>
              <a:rPr lang="en-US" dirty="0"/>
              <a:t> </a:t>
            </a:r>
            <a:r>
              <a:rPr lang="en-US" dirty="0" err="1"/>
              <a:t>süre</a:t>
            </a:r>
            <a:r>
              <a:rPr lang="en-US" dirty="0"/>
              <a:t> </a:t>
            </a:r>
            <a:r>
              <a:rPr lang="en-US" dirty="0" err="1"/>
              <a:t>aralığında</a:t>
            </a:r>
            <a:r>
              <a:rPr lang="en-US" dirty="0"/>
              <a:t> </a:t>
            </a:r>
            <a:r>
              <a:rPr lang="en-US" dirty="0" err="1"/>
              <a:t>eş</a:t>
            </a:r>
            <a:r>
              <a:rPr lang="en-US" dirty="0"/>
              <a:t> </a:t>
            </a:r>
            <a:r>
              <a:rPr lang="en-US" dirty="0" err="1"/>
              <a:t>değer</a:t>
            </a:r>
            <a:r>
              <a:rPr lang="en-US" dirty="0"/>
              <a:t> </a:t>
            </a:r>
            <a:r>
              <a:rPr lang="en-US" dirty="0" err="1"/>
              <a:t>sürekli</a:t>
            </a:r>
            <a:r>
              <a:rPr lang="en-US" dirty="0"/>
              <a:t> A-</a:t>
            </a:r>
            <a:r>
              <a:rPr lang="en-US" dirty="0" err="1"/>
              <a:t>ağırlıklı</a:t>
            </a:r>
            <a:r>
              <a:rPr lang="en-US" dirty="0"/>
              <a:t> </a:t>
            </a:r>
            <a:r>
              <a:rPr lang="en-US" dirty="0" err="1"/>
              <a:t>ses</a:t>
            </a:r>
            <a:r>
              <a:rPr lang="en-US" dirty="0"/>
              <a:t> </a:t>
            </a:r>
            <a:r>
              <a:rPr lang="en-US" dirty="0" err="1"/>
              <a:t>basınç</a:t>
            </a:r>
            <a:r>
              <a:rPr lang="en-US" dirty="0"/>
              <a:t> </a:t>
            </a:r>
            <a:r>
              <a:rPr lang="en-US" dirty="0" err="1"/>
              <a:t>seviyesi</a:t>
            </a:r>
            <a:r>
              <a:rPr lang="en-US" dirty="0"/>
              <a:t> </a:t>
            </a:r>
            <a:r>
              <a:rPr lang="en-US" dirty="0" err="1"/>
              <a:t>ortalamasıdır</a:t>
            </a:r>
            <a:r>
              <a:rPr lang="en-US" dirty="0"/>
              <a:t>. </a:t>
            </a:r>
            <a:endParaRPr lang="tr-TR" dirty="0" smtClean="0"/>
          </a:p>
          <a:p>
            <a:r>
              <a:rPr lang="en-US" dirty="0"/>
              <a:t>T de; </a:t>
            </a:r>
            <a:endParaRPr lang="tr-TR" dirty="0" smtClean="0"/>
          </a:p>
          <a:p>
            <a:endParaRPr lang="en-US" dirty="0"/>
          </a:p>
        </p:txBody>
      </p:sp>
      <p:pic>
        <p:nvPicPr>
          <p:cNvPr id="12" name="Resim 11"/>
          <p:cNvPicPr>
            <a:picLocks noChangeAspect="1"/>
          </p:cNvPicPr>
          <p:nvPr/>
        </p:nvPicPr>
        <p:blipFill>
          <a:blip r:embed="rId3"/>
          <a:stretch>
            <a:fillRect/>
          </a:stretch>
        </p:blipFill>
        <p:spPr>
          <a:xfrm>
            <a:off x="5118239" y="3616415"/>
            <a:ext cx="1280677" cy="973017"/>
          </a:xfrm>
          <a:prstGeom prst="rect">
            <a:avLst/>
          </a:prstGeom>
        </p:spPr>
      </p:pic>
      <p:pic>
        <p:nvPicPr>
          <p:cNvPr id="14" name="Resim 13"/>
          <p:cNvPicPr>
            <a:picLocks noChangeAspect="1"/>
          </p:cNvPicPr>
          <p:nvPr/>
        </p:nvPicPr>
        <p:blipFill>
          <a:blip r:embed="rId4"/>
          <a:stretch>
            <a:fillRect/>
          </a:stretch>
        </p:blipFill>
        <p:spPr>
          <a:xfrm>
            <a:off x="3256727" y="4567527"/>
            <a:ext cx="5197666" cy="698219"/>
          </a:xfrm>
          <a:prstGeom prst="rect">
            <a:avLst/>
          </a:prstGeom>
        </p:spPr>
      </p:pic>
      <p:pic>
        <p:nvPicPr>
          <p:cNvPr id="15" name="Resim 14"/>
          <p:cNvPicPr>
            <a:picLocks noChangeAspect="1"/>
          </p:cNvPicPr>
          <p:nvPr/>
        </p:nvPicPr>
        <p:blipFill>
          <a:blip r:embed="rId5"/>
          <a:stretch>
            <a:fillRect/>
          </a:stretch>
        </p:blipFill>
        <p:spPr>
          <a:xfrm>
            <a:off x="2718189" y="5354346"/>
            <a:ext cx="6672493" cy="931828"/>
          </a:xfrm>
          <a:prstGeom prst="rect">
            <a:avLst/>
          </a:prstGeom>
        </p:spPr>
      </p:pic>
    </p:spTree>
    <p:extLst>
      <p:ext uri="{BB962C8B-B14F-4D97-AF65-F5344CB8AC3E}">
        <p14:creationId xmlns:p14="http://schemas.microsoft.com/office/powerpoint/2010/main" val="14653169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TS 2607 ISO 1999 Standardına Göre Ölçülen Değerlerin Raporlanması </a:t>
            </a:r>
            <a:endParaRPr lang="en-US" dirty="0"/>
          </a:p>
        </p:txBody>
      </p:sp>
      <mc:AlternateContent xmlns:mc="http://schemas.openxmlformats.org/markup-compatibility/2006">
        <mc:Choice xmlns:a14="http://schemas.microsoft.com/office/drawing/2010/main" Requires="a14">
          <p:sp>
            <p:nvSpPr>
              <p:cNvPr id="3" name="İçerik Yer Tutucusu 2"/>
              <p:cNvSpPr>
                <a:spLocks noGrp="1"/>
              </p:cNvSpPr>
              <p:nvPr>
                <p:ph idx="1"/>
              </p:nvPr>
            </p:nvSpPr>
            <p:spPr/>
            <p:txBody>
              <a:bodyPr/>
              <a:lstStyle/>
              <a:p>
                <a:pPr algn="just"/>
                <a:r>
                  <a:rPr lang="tr-TR" dirty="0" smtClean="0"/>
                  <a:t>Bir önceki slayttaki formülü bir örnek üzerinde açıklayalım;</a:t>
                </a:r>
              </a:p>
              <a:p>
                <a:pPr algn="just"/>
                <a:r>
                  <a:rPr lang="tr-TR" dirty="0" smtClean="0"/>
                  <a:t>Kesme işi yapan bir personel üzerinde 120 dakikalık bir ölçüm alınsın ölçüm sonunda cihazın gösterdiği </a:t>
                </a:r>
                <a:r>
                  <a:rPr lang="tr-TR" dirty="0" err="1" smtClean="0"/>
                  <a:t>Leq</a:t>
                </a:r>
                <a:r>
                  <a:rPr lang="tr-TR" dirty="0" smtClean="0"/>
                  <a:t> değeri 83,7db(A), </a:t>
                </a:r>
                <a:r>
                  <a:rPr lang="tr-TR" dirty="0" err="1" smtClean="0"/>
                  <a:t>Lcpeak</a:t>
                </a:r>
                <a:r>
                  <a:rPr lang="tr-TR" dirty="0" smtClean="0"/>
                  <a:t>=120.7db(C) ve </a:t>
                </a:r>
                <a:r>
                  <a:rPr lang="tr-TR" dirty="0" err="1" smtClean="0"/>
                  <a:t>maruziyet</a:t>
                </a:r>
                <a:r>
                  <a:rPr lang="tr-TR" dirty="0" smtClean="0"/>
                  <a:t> süreside 6 saat olsun.</a:t>
                </a:r>
              </a:p>
              <a:p>
                <a:pPr algn="just"/>
                <a14:m>
                  <m:oMath xmlns:m="http://schemas.openxmlformats.org/officeDocument/2006/math">
                    <m:sSub>
                      <m:sSubPr>
                        <m:ctrlPr>
                          <a:rPr lang="tr-TR" i="1" smtClean="0">
                            <a:latin typeface="Cambria Math" panose="02040503050406030204" pitchFamily="18" charset="0"/>
                          </a:rPr>
                        </m:ctrlPr>
                      </m:sSubPr>
                      <m:e>
                        <m:r>
                          <a:rPr lang="tr-TR" b="0" i="1" smtClean="0">
                            <a:latin typeface="Cambria Math" panose="02040503050406030204" pitchFamily="18" charset="0"/>
                          </a:rPr>
                          <m:t>𝐿</m:t>
                        </m:r>
                      </m:e>
                      <m:sub>
                        <m:r>
                          <a:rPr lang="tr-TR" b="0" i="1" smtClean="0">
                            <a:latin typeface="Cambria Math" panose="02040503050406030204" pitchFamily="18" charset="0"/>
                          </a:rPr>
                          <m:t>𝐸𝑋</m:t>
                        </m:r>
                        <m:r>
                          <a:rPr lang="tr-TR" b="0" i="1" smtClean="0">
                            <a:latin typeface="Cambria Math" panose="02040503050406030204" pitchFamily="18" charset="0"/>
                          </a:rPr>
                          <m:t>,8</m:t>
                        </m:r>
                        <m:r>
                          <a:rPr lang="tr-TR" b="0" i="1" smtClean="0">
                            <a:latin typeface="Cambria Math" panose="02040503050406030204" pitchFamily="18" charset="0"/>
                          </a:rPr>
                          <m:t>h</m:t>
                        </m:r>
                      </m:sub>
                    </m:sSub>
                  </m:oMath>
                </a14:m>
                <a:r>
                  <a:rPr lang="tr-TR" dirty="0" smtClean="0"/>
                  <a:t>=[(10*</a:t>
                </a:r>
                <a:r>
                  <a:rPr lang="tr-TR" dirty="0" err="1" smtClean="0"/>
                  <a:t>log</a:t>
                </a:r>
                <a:r>
                  <a:rPr lang="tr-TR" dirty="0"/>
                  <a:t>(</a:t>
                </a:r>
                <a14:m>
                  <m:oMath xmlns:m="http://schemas.openxmlformats.org/officeDocument/2006/math">
                    <m:f>
                      <m:fPr>
                        <m:ctrlPr>
                          <a:rPr lang="tr-TR" i="1" smtClean="0">
                            <a:latin typeface="Cambria Math" panose="02040503050406030204" pitchFamily="18" charset="0"/>
                          </a:rPr>
                        </m:ctrlPr>
                      </m:fPr>
                      <m:num>
                        <m:r>
                          <a:rPr lang="tr-TR" b="0" i="1" smtClean="0">
                            <a:latin typeface="Cambria Math" panose="02040503050406030204" pitchFamily="18" charset="0"/>
                          </a:rPr>
                          <m:t>1</m:t>
                        </m:r>
                      </m:num>
                      <m:den>
                        <m:r>
                          <a:rPr lang="tr-TR" b="0" i="1" smtClean="0">
                            <a:latin typeface="Cambria Math" panose="02040503050406030204" pitchFamily="18" charset="0"/>
                          </a:rPr>
                          <m:t>120</m:t>
                        </m:r>
                      </m:den>
                    </m:f>
                  </m:oMath>
                </a14:m>
                <a:r>
                  <a:rPr lang="tr-TR" dirty="0" smtClean="0"/>
                  <a:t>*(120*</a:t>
                </a:r>
                <a14:m>
                  <m:oMath xmlns:m="http://schemas.openxmlformats.org/officeDocument/2006/math">
                    <m:sSup>
                      <m:sSupPr>
                        <m:ctrlPr>
                          <a:rPr lang="tr-TR" i="1" smtClean="0">
                            <a:latin typeface="Cambria Math" panose="02040503050406030204" pitchFamily="18" charset="0"/>
                          </a:rPr>
                        </m:ctrlPr>
                      </m:sSupPr>
                      <m:e>
                        <m:r>
                          <a:rPr lang="tr-TR" b="0" i="1" smtClean="0">
                            <a:latin typeface="Cambria Math" panose="02040503050406030204" pitchFamily="18" charset="0"/>
                          </a:rPr>
                          <m:t>10</m:t>
                        </m:r>
                      </m:e>
                      <m:sup>
                        <m:r>
                          <a:rPr lang="tr-TR" b="0" i="1" smtClean="0">
                            <a:latin typeface="Cambria Math" panose="02040503050406030204" pitchFamily="18" charset="0"/>
                          </a:rPr>
                          <m:t>0,1∗83,7</m:t>
                        </m:r>
                      </m:sup>
                    </m:sSup>
                  </m:oMath>
                </a14:m>
                <a:r>
                  <a:rPr lang="tr-TR" dirty="0" smtClean="0"/>
                  <a:t>)]+(10*</a:t>
                </a:r>
                <a:r>
                  <a:rPr lang="tr-TR" dirty="0" err="1" smtClean="0"/>
                  <a:t>log</a:t>
                </a:r>
                <a:r>
                  <a:rPr lang="tr-TR" dirty="0" smtClean="0"/>
                  <a:t>(360/480))</a:t>
                </a:r>
              </a:p>
              <a:p>
                <a:pPr marL="0" indent="0" algn="just">
                  <a:buNone/>
                </a:pPr>
                <a:r>
                  <a:rPr lang="tr-TR" dirty="0" smtClean="0"/>
                  <a:t>=83,7-1,24=82,46db(A) </a:t>
                </a:r>
              </a:p>
              <a:p>
                <a:pPr marL="0" indent="0" algn="just">
                  <a:buNone/>
                </a:pPr>
                <a:r>
                  <a:rPr lang="tr-TR" dirty="0" smtClean="0"/>
                  <a:t>Olarak sonuç çıkar.</a:t>
                </a:r>
                <a:endParaRPr lang="en-US" dirty="0"/>
              </a:p>
            </p:txBody>
          </p:sp>
        </mc:Choice>
        <mc:Fallback>
          <p:sp>
            <p:nvSpPr>
              <p:cNvPr id="3" name="İçerik Yer Tutucusu 2"/>
              <p:cNvSpPr>
                <a:spLocks noGrp="1" noRot="1" noChangeAspect="1" noMove="1" noResize="1" noEditPoints="1" noAdjustHandles="1" noChangeArrowheads="1" noChangeShapeType="1" noTextEdit="1"/>
              </p:cNvSpPr>
              <p:nvPr>
                <p:ph idx="1"/>
              </p:nvPr>
            </p:nvSpPr>
            <p:spPr>
              <a:blipFill>
                <a:blip r:embed="rId2"/>
                <a:stretch>
                  <a:fillRect l="-1217" t="-2241" r="-1159"/>
                </a:stretch>
              </a:blipFill>
            </p:spPr>
            <p:txBody>
              <a:bodyPr/>
              <a:lstStyle/>
              <a:p>
                <a:r>
                  <a:rPr lang="en-US">
                    <a:noFill/>
                  </a:rPr>
                  <a:t> </a:t>
                </a:r>
              </a:p>
            </p:txBody>
          </p:sp>
        </mc:Fallback>
      </mc:AlternateContent>
    </p:spTree>
    <p:extLst>
      <p:ext uri="{BB962C8B-B14F-4D97-AF65-F5344CB8AC3E}">
        <p14:creationId xmlns:p14="http://schemas.microsoft.com/office/powerpoint/2010/main" val="13273329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Sonuçların Yorumlanması(TS 2607 ISO 1999)</a:t>
            </a:r>
            <a:endParaRPr lang="en-US" dirty="0"/>
          </a:p>
        </p:txBody>
      </p:sp>
      <p:sp>
        <p:nvSpPr>
          <p:cNvPr id="3" name="İçerik Yer Tutucusu 2"/>
          <p:cNvSpPr>
            <a:spLocks noGrp="1"/>
          </p:cNvSpPr>
          <p:nvPr>
            <p:ph idx="1"/>
          </p:nvPr>
        </p:nvSpPr>
        <p:spPr>
          <a:xfrm>
            <a:off x="838200" y="1825624"/>
            <a:ext cx="10515600" cy="4630593"/>
          </a:xfrm>
        </p:spPr>
        <p:txBody>
          <a:bodyPr>
            <a:normAutofit/>
          </a:bodyPr>
          <a:lstStyle/>
          <a:p>
            <a:pPr algn="just"/>
            <a:r>
              <a:rPr lang="tr-TR" dirty="0" smtClean="0"/>
              <a:t>Çıkan sonucu Çalışanların Gürültü ile Risklerden Korunmalarına Dair Yönetmeliğinin ikinci bölümündeki </a:t>
            </a:r>
            <a:r>
              <a:rPr lang="tr-TR" dirty="0" err="1" smtClean="0"/>
              <a:t>Maruziyet</a:t>
            </a:r>
            <a:r>
              <a:rPr lang="tr-TR" dirty="0" smtClean="0"/>
              <a:t> Değerleri ve İşverenin Yükümlülükleri kısmındaki bilgilere göre değerlendireceğiz. Burada;</a:t>
            </a:r>
          </a:p>
          <a:p>
            <a:pPr algn="just"/>
            <a:r>
              <a:rPr lang="en-US" dirty="0"/>
              <a:t>a) </a:t>
            </a:r>
            <a:r>
              <a:rPr lang="en-US" dirty="0" err="1"/>
              <a:t>En</a:t>
            </a:r>
            <a:r>
              <a:rPr lang="en-US" dirty="0"/>
              <a:t> </a:t>
            </a:r>
            <a:r>
              <a:rPr lang="en-US" dirty="0" err="1"/>
              <a:t>düşük</a:t>
            </a:r>
            <a:r>
              <a:rPr lang="en-US" dirty="0"/>
              <a:t> </a:t>
            </a:r>
            <a:r>
              <a:rPr lang="en-US" dirty="0" err="1"/>
              <a:t>maruziyet</a:t>
            </a:r>
            <a:r>
              <a:rPr lang="en-US" dirty="0"/>
              <a:t> </a:t>
            </a:r>
            <a:r>
              <a:rPr lang="en-US" dirty="0" err="1"/>
              <a:t>eylem</a:t>
            </a:r>
            <a:r>
              <a:rPr lang="en-US" dirty="0"/>
              <a:t> </a:t>
            </a:r>
            <a:r>
              <a:rPr lang="en-US" dirty="0" err="1"/>
              <a:t>değerleri</a:t>
            </a:r>
            <a:r>
              <a:rPr lang="en-US" dirty="0"/>
              <a:t>: (LEX, 8saat) = 80 dB(A) </a:t>
            </a:r>
            <a:r>
              <a:rPr lang="en-US" dirty="0" err="1"/>
              <a:t>veya</a:t>
            </a:r>
            <a:r>
              <a:rPr lang="en-US" dirty="0"/>
              <a:t> (</a:t>
            </a:r>
            <a:r>
              <a:rPr lang="en-US" dirty="0" err="1"/>
              <a:t>Ptepe</a:t>
            </a:r>
            <a:r>
              <a:rPr lang="en-US" dirty="0"/>
              <a:t>) = 112 Pa [135 dB(C) re. 20 µPa] (20 µPa </a:t>
            </a:r>
            <a:r>
              <a:rPr lang="en-US" dirty="0" err="1"/>
              <a:t>referans</a:t>
            </a:r>
            <a:r>
              <a:rPr lang="en-US" dirty="0"/>
              <a:t> </a:t>
            </a:r>
            <a:r>
              <a:rPr lang="en-US" dirty="0" err="1"/>
              <a:t>alındığında</a:t>
            </a:r>
            <a:r>
              <a:rPr lang="en-US" dirty="0"/>
              <a:t> 135 dB (C) </a:t>
            </a:r>
            <a:r>
              <a:rPr lang="en-US" dirty="0" err="1"/>
              <a:t>olarak</a:t>
            </a:r>
            <a:r>
              <a:rPr lang="en-US" dirty="0"/>
              <a:t> </a:t>
            </a:r>
            <a:r>
              <a:rPr lang="en-US" dirty="0" err="1"/>
              <a:t>hesaplanan</a:t>
            </a:r>
            <a:r>
              <a:rPr lang="en-US" dirty="0"/>
              <a:t> </a:t>
            </a:r>
            <a:r>
              <a:rPr lang="en-US" dirty="0" err="1"/>
              <a:t>değer</a:t>
            </a:r>
            <a:r>
              <a:rPr lang="en-US" dirty="0" smtClean="0"/>
              <a:t>).</a:t>
            </a:r>
            <a:endParaRPr lang="en-US" dirty="0"/>
          </a:p>
          <a:p>
            <a:pPr algn="just"/>
            <a:r>
              <a:rPr lang="en-US" dirty="0"/>
              <a:t>b) </a:t>
            </a:r>
            <a:r>
              <a:rPr lang="en-US" dirty="0" err="1"/>
              <a:t>En</a:t>
            </a:r>
            <a:r>
              <a:rPr lang="en-US" dirty="0"/>
              <a:t> </a:t>
            </a:r>
            <a:r>
              <a:rPr lang="en-US" dirty="0" err="1"/>
              <a:t>yüksek</a:t>
            </a:r>
            <a:r>
              <a:rPr lang="en-US" dirty="0"/>
              <a:t> </a:t>
            </a:r>
            <a:r>
              <a:rPr lang="en-US" dirty="0" err="1"/>
              <a:t>maruziyet</a:t>
            </a:r>
            <a:r>
              <a:rPr lang="en-US" dirty="0"/>
              <a:t> </a:t>
            </a:r>
            <a:r>
              <a:rPr lang="en-US" dirty="0" err="1"/>
              <a:t>eylem</a:t>
            </a:r>
            <a:r>
              <a:rPr lang="en-US" dirty="0"/>
              <a:t> </a:t>
            </a:r>
            <a:r>
              <a:rPr lang="en-US" dirty="0" err="1"/>
              <a:t>değerleri</a:t>
            </a:r>
            <a:r>
              <a:rPr lang="en-US" dirty="0"/>
              <a:t>: (LEX, 8saat) = 85 dB(A) </a:t>
            </a:r>
            <a:r>
              <a:rPr lang="en-US" dirty="0" err="1"/>
              <a:t>veya</a:t>
            </a:r>
            <a:r>
              <a:rPr lang="en-US" dirty="0"/>
              <a:t> (</a:t>
            </a:r>
            <a:r>
              <a:rPr lang="en-US" dirty="0" err="1"/>
              <a:t>Ptepe</a:t>
            </a:r>
            <a:r>
              <a:rPr lang="en-US" dirty="0"/>
              <a:t>) = 140 Pa [137 dB(C) re. 20 µPa</a:t>
            </a:r>
            <a:r>
              <a:rPr lang="en-US" dirty="0" smtClean="0"/>
              <a:t>].</a:t>
            </a:r>
            <a:endParaRPr lang="en-US" dirty="0"/>
          </a:p>
          <a:p>
            <a:pPr algn="just"/>
            <a:r>
              <a:rPr lang="en-US" dirty="0"/>
              <a:t>c) </a:t>
            </a:r>
            <a:r>
              <a:rPr lang="en-US" dirty="0" err="1"/>
              <a:t>Maruziyet</a:t>
            </a:r>
            <a:r>
              <a:rPr lang="en-US" dirty="0"/>
              <a:t> </a:t>
            </a:r>
            <a:r>
              <a:rPr lang="en-US" dirty="0" err="1"/>
              <a:t>sınır</a:t>
            </a:r>
            <a:r>
              <a:rPr lang="en-US" dirty="0"/>
              <a:t> </a:t>
            </a:r>
            <a:r>
              <a:rPr lang="en-US" dirty="0" err="1"/>
              <a:t>değerleri</a:t>
            </a:r>
            <a:r>
              <a:rPr lang="en-US" dirty="0"/>
              <a:t>: (LEX, 8saat) = 87 dB(A) </a:t>
            </a:r>
            <a:r>
              <a:rPr lang="en-US" dirty="0" err="1"/>
              <a:t>veya</a:t>
            </a:r>
            <a:r>
              <a:rPr lang="en-US" dirty="0"/>
              <a:t> (</a:t>
            </a:r>
            <a:r>
              <a:rPr lang="en-US" dirty="0" err="1"/>
              <a:t>Ptepe</a:t>
            </a:r>
            <a:r>
              <a:rPr lang="en-US" dirty="0"/>
              <a:t>) = 200 Pa [140 dB(C) re. 20 µPa].</a:t>
            </a:r>
          </a:p>
        </p:txBody>
      </p:sp>
    </p:spTree>
    <p:extLst>
      <p:ext uri="{BB962C8B-B14F-4D97-AF65-F5344CB8AC3E}">
        <p14:creationId xmlns:p14="http://schemas.microsoft.com/office/powerpoint/2010/main" val="13950450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Sonuçların Yorumlanması(TS 2607 ISO 1999)</a:t>
            </a:r>
            <a:endParaRPr lang="en-US" dirty="0"/>
          </a:p>
        </p:txBody>
      </p:sp>
      <mc:AlternateContent xmlns:mc="http://schemas.openxmlformats.org/markup-compatibility/2006">
        <mc:Choice xmlns:a14="http://schemas.microsoft.com/office/drawing/2010/main" Requires="a14">
          <p:sp>
            <p:nvSpPr>
              <p:cNvPr id="3" name="İçerik Yer Tutucusu 2"/>
              <p:cNvSpPr>
                <a:spLocks noGrp="1"/>
              </p:cNvSpPr>
              <p:nvPr>
                <p:ph idx="1"/>
              </p:nvPr>
            </p:nvSpPr>
            <p:spPr/>
            <p:txBody>
              <a:bodyPr/>
              <a:lstStyle/>
              <a:p>
                <a:pPr algn="just"/>
                <a:r>
                  <a:rPr lang="tr-TR" dirty="0" smtClean="0"/>
                  <a:t>Daha önceki slaytta bulduğumuz sonuçlar ;</a:t>
                </a:r>
              </a:p>
              <a:p>
                <a:pPr marL="0" indent="0" algn="just">
                  <a:buNone/>
                </a:pPr>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𝐿</m:t>
                        </m:r>
                      </m:e>
                      <m:sub>
                        <m:r>
                          <a:rPr lang="tr-TR" i="1">
                            <a:latin typeface="Cambria Math" panose="02040503050406030204" pitchFamily="18" charset="0"/>
                          </a:rPr>
                          <m:t>𝐸𝑋</m:t>
                        </m:r>
                        <m:r>
                          <a:rPr lang="tr-TR" i="1">
                            <a:latin typeface="Cambria Math" panose="02040503050406030204" pitchFamily="18" charset="0"/>
                          </a:rPr>
                          <m:t>,8</m:t>
                        </m:r>
                        <m:r>
                          <a:rPr lang="tr-TR" i="1">
                            <a:latin typeface="Cambria Math" panose="02040503050406030204" pitchFamily="18" charset="0"/>
                          </a:rPr>
                          <m:t>h</m:t>
                        </m:r>
                      </m:sub>
                    </m:sSub>
                  </m:oMath>
                </a14:m>
                <a:r>
                  <a:rPr lang="tr-TR" dirty="0" smtClean="0"/>
                  <a:t>=</a:t>
                </a:r>
                <a:r>
                  <a:rPr lang="tr-TR" dirty="0"/>
                  <a:t>82,46db(A</a:t>
                </a:r>
                <a:r>
                  <a:rPr lang="tr-TR" dirty="0" smtClean="0"/>
                  <a:t>)</a:t>
                </a:r>
              </a:p>
              <a:p>
                <a:pPr marL="0" indent="0" algn="just">
                  <a:buNone/>
                </a:pPr>
                <a14:m>
                  <m:oMath xmlns:m="http://schemas.openxmlformats.org/officeDocument/2006/math">
                    <m:sSub>
                      <m:sSubPr>
                        <m:ctrlPr>
                          <a:rPr lang="tr-TR" i="1" smtClean="0">
                            <a:latin typeface="Cambria Math" panose="02040503050406030204" pitchFamily="18" charset="0"/>
                          </a:rPr>
                        </m:ctrlPr>
                      </m:sSubPr>
                      <m:e>
                        <m:r>
                          <a:rPr lang="tr-TR" b="0" i="1" smtClean="0">
                            <a:latin typeface="Cambria Math" panose="02040503050406030204" pitchFamily="18" charset="0"/>
                          </a:rPr>
                          <m:t>𝑃</m:t>
                        </m:r>
                      </m:e>
                      <m:sub>
                        <m:r>
                          <a:rPr lang="tr-TR" b="0" i="1" smtClean="0">
                            <a:latin typeface="Cambria Math" panose="02040503050406030204" pitchFamily="18" charset="0"/>
                          </a:rPr>
                          <m:t>𝑇𝐸𝑃𝐸</m:t>
                        </m:r>
                      </m:sub>
                    </m:sSub>
                    <m:r>
                      <a:rPr lang="tr-TR" b="0" i="1" smtClean="0">
                        <a:latin typeface="Cambria Math" panose="02040503050406030204" pitchFamily="18" charset="0"/>
                      </a:rPr>
                      <m:t>=</m:t>
                    </m:r>
                  </m:oMath>
                </a14:m>
                <a:r>
                  <a:rPr lang="tr-TR" dirty="0"/>
                  <a:t>120.7db(C) </a:t>
                </a:r>
                <a:endParaRPr lang="tr-TR" dirty="0" smtClean="0"/>
              </a:p>
              <a:p>
                <a:pPr marL="0" indent="0" algn="just">
                  <a:buNone/>
                </a:pPr>
                <a:r>
                  <a:rPr lang="tr-TR" dirty="0" smtClean="0"/>
                  <a:t>Yönetmeliğe göre kıyasladığımızda </a:t>
                </a:r>
                <a:r>
                  <a:rPr lang="tr-TR" dirty="0" err="1" smtClean="0"/>
                  <a:t>Lex</a:t>
                </a:r>
                <a:r>
                  <a:rPr lang="tr-TR" dirty="0" smtClean="0"/>
                  <a:t> değeri en düşük </a:t>
                </a:r>
                <a:r>
                  <a:rPr lang="tr-TR" dirty="0" err="1" smtClean="0"/>
                  <a:t>maruziyet</a:t>
                </a:r>
                <a:r>
                  <a:rPr lang="tr-TR" dirty="0" smtClean="0"/>
                  <a:t> eylem değerinden yüksek, en yüksek </a:t>
                </a:r>
                <a:r>
                  <a:rPr lang="tr-TR" dirty="0" err="1" smtClean="0"/>
                  <a:t>maruziyet</a:t>
                </a:r>
                <a:r>
                  <a:rPr lang="tr-TR" dirty="0" smtClean="0"/>
                  <a:t> eylem değerinden de düşüktür. </a:t>
                </a:r>
                <a:r>
                  <a:rPr lang="tr-TR" dirty="0" err="1" smtClean="0"/>
                  <a:t>Ptepe</a:t>
                </a:r>
                <a:r>
                  <a:rPr lang="tr-TR" dirty="0" smtClean="0"/>
                  <a:t> değeri ise en düşük </a:t>
                </a:r>
                <a:r>
                  <a:rPr lang="tr-TR" dirty="0" err="1" smtClean="0"/>
                  <a:t>maruziyet</a:t>
                </a:r>
                <a:r>
                  <a:rPr lang="tr-TR" dirty="0" smtClean="0"/>
                  <a:t> eylem değerinden düşüktür.</a:t>
                </a:r>
              </a:p>
              <a:p>
                <a:pPr marL="0" indent="0" algn="just">
                  <a:buNone/>
                </a:pPr>
                <a:r>
                  <a:rPr lang="tr-TR" dirty="0" smtClean="0"/>
                  <a:t>Bu sonuçlar ile ilgili alınması gereken önlem veya önlemleri İş yeri hekimi ve iş güvenliği uzmanı karar vererek gerçekleştirir.</a:t>
                </a:r>
              </a:p>
              <a:p>
                <a:endParaRPr lang="en-US" dirty="0"/>
              </a:p>
            </p:txBody>
          </p:sp>
        </mc:Choice>
        <mc:Fallback>
          <p:sp>
            <p:nvSpPr>
              <p:cNvPr id="3" name="İçerik Yer Tutucusu 2"/>
              <p:cNvSpPr>
                <a:spLocks noGrp="1" noRot="1" noChangeAspect="1" noMove="1" noResize="1" noEditPoints="1" noAdjustHandles="1" noChangeArrowheads="1" noChangeShapeType="1" noTextEdit="1"/>
              </p:cNvSpPr>
              <p:nvPr>
                <p:ph idx="1"/>
              </p:nvPr>
            </p:nvSpPr>
            <p:spPr>
              <a:blipFill>
                <a:blip r:embed="rId2"/>
                <a:stretch>
                  <a:fillRect l="-1217" t="-2241" r="-1159"/>
                </a:stretch>
              </a:blipFill>
            </p:spPr>
            <p:txBody>
              <a:bodyPr/>
              <a:lstStyle/>
              <a:p>
                <a:r>
                  <a:rPr lang="en-US">
                    <a:noFill/>
                  </a:rPr>
                  <a:t> </a:t>
                </a:r>
              </a:p>
            </p:txBody>
          </p:sp>
        </mc:Fallback>
      </mc:AlternateContent>
    </p:spTree>
    <p:extLst>
      <p:ext uri="{BB962C8B-B14F-4D97-AF65-F5344CB8AC3E}">
        <p14:creationId xmlns:p14="http://schemas.microsoft.com/office/powerpoint/2010/main" val="4333294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TS EN ISO 9612 Standardına Göre Ölçümlerin Gerçekleştirilmesi</a:t>
            </a:r>
            <a:endParaRPr lang="en-US" dirty="0"/>
          </a:p>
        </p:txBody>
      </p:sp>
      <p:sp>
        <p:nvSpPr>
          <p:cNvPr id="3" name="İçerik Yer Tutucusu 2"/>
          <p:cNvSpPr>
            <a:spLocks noGrp="1"/>
          </p:cNvSpPr>
          <p:nvPr>
            <p:ph idx="1"/>
          </p:nvPr>
        </p:nvSpPr>
        <p:spPr/>
        <p:txBody>
          <a:bodyPr>
            <a:normAutofit fontScale="92500" lnSpcReduction="10000"/>
          </a:bodyPr>
          <a:lstStyle/>
          <a:p>
            <a:pPr algn="just"/>
            <a:r>
              <a:rPr lang="tr-TR" dirty="0" smtClean="0"/>
              <a:t>Bu standart TS 2607 ISO 1999 standardına göre daha kapsamlı ve daha doğru sonuçlar alınabilen bir standarttır. Fakat bu standardın uygulanması TS 2607 ISO 1999 standardına göre daha zordur.</a:t>
            </a:r>
          </a:p>
          <a:p>
            <a:pPr algn="just"/>
            <a:r>
              <a:rPr lang="tr-TR" dirty="0" smtClean="0"/>
              <a:t>Bu standartta 3 ana ölçüm stratejisi mevcuttur;</a:t>
            </a:r>
            <a:endParaRPr lang="en-US" dirty="0"/>
          </a:p>
          <a:p>
            <a:pPr algn="just"/>
            <a:r>
              <a:rPr lang="en-US" dirty="0"/>
              <a:t>1- </a:t>
            </a:r>
            <a:r>
              <a:rPr lang="en-US" dirty="0" err="1"/>
              <a:t>Görev</a:t>
            </a:r>
            <a:r>
              <a:rPr lang="en-US" dirty="0"/>
              <a:t> </a:t>
            </a:r>
            <a:r>
              <a:rPr lang="en-US" dirty="0" err="1"/>
              <a:t>Bazlı</a:t>
            </a:r>
            <a:r>
              <a:rPr lang="en-US" dirty="0"/>
              <a:t> </a:t>
            </a:r>
            <a:r>
              <a:rPr lang="en-US" dirty="0" err="1"/>
              <a:t>Ölçümler</a:t>
            </a:r>
            <a:r>
              <a:rPr lang="en-US" dirty="0"/>
              <a:t>: Bu </a:t>
            </a:r>
            <a:r>
              <a:rPr lang="en-US" dirty="0" err="1"/>
              <a:t>ölçüm</a:t>
            </a:r>
            <a:r>
              <a:rPr lang="en-US" dirty="0"/>
              <a:t> </a:t>
            </a:r>
            <a:r>
              <a:rPr lang="en-US" dirty="0" err="1"/>
              <a:t>stratejisinde</a:t>
            </a:r>
            <a:r>
              <a:rPr lang="en-US" dirty="0"/>
              <a:t> </a:t>
            </a:r>
            <a:r>
              <a:rPr lang="en-US" dirty="0" err="1"/>
              <a:t>gün</a:t>
            </a:r>
            <a:r>
              <a:rPr lang="en-US" dirty="0"/>
              <a:t> </a:t>
            </a:r>
            <a:r>
              <a:rPr lang="en-US" dirty="0" err="1"/>
              <a:t>boyunca</a:t>
            </a:r>
            <a:r>
              <a:rPr lang="en-US" dirty="0"/>
              <a:t> </a:t>
            </a:r>
            <a:r>
              <a:rPr lang="en-US" dirty="0" err="1"/>
              <a:t>yapılan</a:t>
            </a:r>
            <a:r>
              <a:rPr lang="en-US" dirty="0"/>
              <a:t> </a:t>
            </a:r>
            <a:r>
              <a:rPr lang="en-US" dirty="0" err="1"/>
              <a:t>çalışma</a:t>
            </a:r>
            <a:r>
              <a:rPr lang="en-US" dirty="0"/>
              <a:t>, </a:t>
            </a:r>
            <a:r>
              <a:rPr lang="en-US" dirty="0" err="1"/>
              <a:t>görevlere</a:t>
            </a:r>
            <a:r>
              <a:rPr lang="en-US" dirty="0"/>
              <a:t> </a:t>
            </a:r>
            <a:r>
              <a:rPr lang="en-US" dirty="0" err="1"/>
              <a:t>bölünerek</a:t>
            </a:r>
            <a:r>
              <a:rPr lang="en-US" dirty="0"/>
              <a:t> </a:t>
            </a:r>
            <a:r>
              <a:rPr lang="en-US" dirty="0" err="1"/>
              <a:t>bu</a:t>
            </a:r>
            <a:r>
              <a:rPr lang="en-US" dirty="0"/>
              <a:t> </a:t>
            </a:r>
            <a:r>
              <a:rPr lang="en-US" dirty="0" err="1"/>
              <a:t>görevlerin</a:t>
            </a:r>
            <a:r>
              <a:rPr lang="en-US" dirty="0"/>
              <a:t> </a:t>
            </a:r>
            <a:r>
              <a:rPr lang="en-US" dirty="0" err="1"/>
              <a:t>ayrı</a:t>
            </a:r>
            <a:r>
              <a:rPr lang="en-US" dirty="0"/>
              <a:t> </a:t>
            </a:r>
            <a:r>
              <a:rPr lang="en-US" dirty="0" err="1"/>
              <a:t>ayrı</a:t>
            </a:r>
            <a:r>
              <a:rPr lang="en-US" dirty="0"/>
              <a:t> </a:t>
            </a:r>
            <a:r>
              <a:rPr lang="en-US" dirty="0" err="1"/>
              <a:t>gürültü</a:t>
            </a:r>
            <a:r>
              <a:rPr lang="en-US" dirty="0"/>
              <a:t> </a:t>
            </a:r>
            <a:r>
              <a:rPr lang="en-US" dirty="0" err="1"/>
              <a:t>seviyeleri</a:t>
            </a:r>
            <a:r>
              <a:rPr lang="en-US" dirty="0"/>
              <a:t> </a:t>
            </a:r>
            <a:r>
              <a:rPr lang="en-US" dirty="0" err="1"/>
              <a:t>ölçülür</a:t>
            </a:r>
            <a:r>
              <a:rPr lang="en-US" dirty="0"/>
              <a:t>. </a:t>
            </a:r>
          </a:p>
          <a:p>
            <a:pPr algn="just"/>
            <a:r>
              <a:rPr lang="en-US" dirty="0"/>
              <a:t>2- </a:t>
            </a:r>
            <a:r>
              <a:rPr lang="en-US" dirty="0" err="1"/>
              <a:t>İş</a:t>
            </a:r>
            <a:r>
              <a:rPr lang="en-US" dirty="0"/>
              <a:t> </a:t>
            </a:r>
            <a:r>
              <a:rPr lang="en-US" dirty="0" err="1"/>
              <a:t>Bazlı</a:t>
            </a:r>
            <a:r>
              <a:rPr lang="en-US" dirty="0"/>
              <a:t> </a:t>
            </a:r>
            <a:r>
              <a:rPr lang="en-US" dirty="0" err="1"/>
              <a:t>Ölçümler</a:t>
            </a:r>
            <a:r>
              <a:rPr lang="en-US" dirty="0"/>
              <a:t>: Bu </a:t>
            </a:r>
            <a:r>
              <a:rPr lang="en-US" dirty="0" err="1"/>
              <a:t>ölçüm</a:t>
            </a:r>
            <a:r>
              <a:rPr lang="en-US" dirty="0"/>
              <a:t> </a:t>
            </a:r>
            <a:r>
              <a:rPr lang="en-US" dirty="0" err="1"/>
              <a:t>stratejisinde</a:t>
            </a:r>
            <a:r>
              <a:rPr lang="en-US" dirty="0"/>
              <a:t> </a:t>
            </a:r>
            <a:r>
              <a:rPr lang="en-US" dirty="0" err="1"/>
              <a:t>belirli</a:t>
            </a:r>
            <a:r>
              <a:rPr lang="en-US" dirty="0"/>
              <a:t> </a:t>
            </a:r>
            <a:r>
              <a:rPr lang="en-US" dirty="0" err="1"/>
              <a:t>işleri</a:t>
            </a:r>
            <a:r>
              <a:rPr lang="en-US" dirty="0"/>
              <a:t> </a:t>
            </a:r>
            <a:r>
              <a:rPr lang="en-US" dirty="0" err="1"/>
              <a:t>temsilen</a:t>
            </a:r>
            <a:r>
              <a:rPr lang="en-US" dirty="0"/>
              <a:t> </a:t>
            </a:r>
            <a:r>
              <a:rPr lang="en-US" dirty="0" err="1"/>
              <a:t>gelişigüzel</a:t>
            </a:r>
            <a:r>
              <a:rPr lang="en-US" dirty="0"/>
              <a:t> </a:t>
            </a:r>
            <a:r>
              <a:rPr lang="en-US" dirty="0" err="1"/>
              <a:t>birden</a:t>
            </a:r>
            <a:r>
              <a:rPr lang="en-US" dirty="0"/>
              <a:t> </a:t>
            </a:r>
            <a:r>
              <a:rPr lang="en-US" dirty="0" err="1"/>
              <a:t>fazla</a:t>
            </a:r>
            <a:r>
              <a:rPr lang="en-US" dirty="0"/>
              <a:t> </a:t>
            </a:r>
            <a:r>
              <a:rPr lang="en-US" dirty="0" err="1"/>
              <a:t>ölçüm</a:t>
            </a:r>
            <a:r>
              <a:rPr lang="en-US" dirty="0"/>
              <a:t> </a:t>
            </a:r>
            <a:r>
              <a:rPr lang="en-US" dirty="0" err="1"/>
              <a:t>gerçekleştirilir</a:t>
            </a:r>
            <a:r>
              <a:rPr lang="en-US" dirty="0"/>
              <a:t> (</a:t>
            </a:r>
            <a:r>
              <a:rPr lang="en-US" dirty="0" err="1"/>
              <a:t>en</a:t>
            </a:r>
            <a:r>
              <a:rPr lang="en-US" dirty="0"/>
              <a:t> </a:t>
            </a:r>
            <a:r>
              <a:rPr lang="en-US" dirty="0" err="1"/>
              <a:t>az</a:t>
            </a:r>
            <a:r>
              <a:rPr lang="en-US" dirty="0"/>
              <a:t> 5 </a:t>
            </a:r>
            <a:r>
              <a:rPr lang="en-US" dirty="0" err="1"/>
              <a:t>adet</a:t>
            </a:r>
            <a:r>
              <a:rPr lang="en-US" dirty="0"/>
              <a:t>), </a:t>
            </a:r>
          </a:p>
          <a:p>
            <a:pPr algn="just"/>
            <a:r>
              <a:rPr lang="en-US" dirty="0"/>
              <a:t>3- Tam </a:t>
            </a:r>
            <a:r>
              <a:rPr lang="en-US" dirty="0" err="1"/>
              <a:t>gün</a:t>
            </a:r>
            <a:r>
              <a:rPr lang="en-US" dirty="0"/>
              <a:t> </a:t>
            </a:r>
            <a:r>
              <a:rPr lang="en-US" dirty="0" err="1"/>
              <a:t>ölçümleri</a:t>
            </a:r>
            <a:r>
              <a:rPr lang="en-US" dirty="0"/>
              <a:t>: Bu </a:t>
            </a:r>
            <a:r>
              <a:rPr lang="en-US" dirty="0" err="1"/>
              <a:t>ölçüm</a:t>
            </a:r>
            <a:r>
              <a:rPr lang="en-US" dirty="0"/>
              <a:t> </a:t>
            </a:r>
            <a:r>
              <a:rPr lang="en-US" dirty="0" err="1"/>
              <a:t>stratejisinde</a:t>
            </a:r>
            <a:r>
              <a:rPr lang="en-US" dirty="0"/>
              <a:t> </a:t>
            </a:r>
            <a:r>
              <a:rPr lang="en-US" dirty="0" err="1"/>
              <a:t>tüm</a:t>
            </a:r>
            <a:r>
              <a:rPr lang="en-US" dirty="0"/>
              <a:t> </a:t>
            </a:r>
            <a:r>
              <a:rPr lang="en-US" dirty="0" err="1"/>
              <a:t>çalışma</a:t>
            </a:r>
            <a:r>
              <a:rPr lang="en-US" dirty="0"/>
              <a:t> </a:t>
            </a:r>
            <a:r>
              <a:rPr lang="en-US" dirty="0" err="1"/>
              <a:t>süresi</a:t>
            </a:r>
            <a:r>
              <a:rPr lang="en-US" dirty="0"/>
              <a:t> </a:t>
            </a:r>
            <a:r>
              <a:rPr lang="en-US" dirty="0" err="1"/>
              <a:t>boyunca</a:t>
            </a:r>
            <a:r>
              <a:rPr lang="en-US" dirty="0"/>
              <a:t> </a:t>
            </a:r>
            <a:r>
              <a:rPr lang="en-US" dirty="0" err="1"/>
              <a:t>devamlı</a:t>
            </a:r>
            <a:r>
              <a:rPr lang="en-US" dirty="0"/>
              <a:t> </a:t>
            </a:r>
            <a:r>
              <a:rPr lang="en-US" dirty="0" err="1"/>
              <a:t>ölçüm</a:t>
            </a:r>
            <a:r>
              <a:rPr lang="en-US" dirty="0"/>
              <a:t> </a:t>
            </a:r>
            <a:r>
              <a:rPr lang="en-US" dirty="0" err="1" smtClean="0"/>
              <a:t>gerçekleştirilir</a:t>
            </a:r>
            <a:r>
              <a:rPr lang="tr-TR" dirty="0" smtClean="0"/>
              <a:t>.</a:t>
            </a:r>
            <a:r>
              <a:rPr lang="en-US" dirty="0" smtClean="0"/>
              <a:t> </a:t>
            </a:r>
            <a:endParaRPr lang="en-US" dirty="0"/>
          </a:p>
          <a:p>
            <a:pPr marL="0" indent="0">
              <a:buNone/>
            </a:pPr>
            <a:endParaRPr lang="tr-TR" dirty="0"/>
          </a:p>
        </p:txBody>
      </p:sp>
    </p:spTree>
    <p:extLst>
      <p:ext uri="{BB962C8B-B14F-4D97-AF65-F5344CB8AC3E}">
        <p14:creationId xmlns:p14="http://schemas.microsoft.com/office/powerpoint/2010/main" val="35234736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TS EN ISO 9612 Standardına Göre Ölçümlerin Gerçekleştirilmesi</a:t>
            </a:r>
            <a:endParaRPr lang="en-US" dirty="0"/>
          </a:p>
        </p:txBody>
      </p:sp>
      <p:sp>
        <p:nvSpPr>
          <p:cNvPr id="3" name="İçerik Yer Tutucusu 2"/>
          <p:cNvSpPr>
            <a:spLocks noGrp="1"/>
          </p:cNvSpPr>
          <p:nvPr>
            <p:ph idx="1"/>
          </p:nvPr>
        </p:nvSpPr>
        <p:spPr/>
        <p:txBody>
          <a:bodyPr/>
          <a:lstStyle/>
          <a:p>
            <a:pPr algn="just"/>
            <a:r>
              <a:rPr lang="en-US" dirty="0"/>
              <a:t>Her </a:t>
            </a:r>
            <a:r>
              <a:rPr lang="en-US" dirty="0" err="1"/>
              <a:t>türlü</a:t>
            </a:r>
            <a:r>
              <a:rPr lang="en-US" dirty="0"/>
              <a:t> </a:t>
            </a:r>
            <a:r>
              <a:rPr lang="en-US" dirty="0" err="1"/>
              <a:t>durumda</a:t>
            </a:r>
            <a:r>
              <a:rPr lang="en-US" dirty="0"/>
              <a:t> </a:t>
            </a:r>
            <a:r>
              <a:rPr lang="en-US" dirty="0" err="1"/>
              <a:t>bu</a:t>
            </a:r>
            <a:r>
              <a:rPr lang="en-US" dirty="0"/>
              <a:t> </a:t>
            </a:r>
            <a:r>
              <a:rPr lang="en-US" dirty="0" err="1"/>
              <a:t>üç</a:t>
            </a:r>
            <a:r>
              <a:rPr lang="en-US" dirty="0"/>
              <a:t> </a:t>
            </a:r>
            <a:r>
              <a:rPr lang="en-US" dirty="0" err="1"/>
              <a:t>farklı</a:t>
            </a:r>
            <a:r>
              <a:rPr lang="en-US" dirty="0"/>
              <a:t> </a:t>
            </a:r>
            <a:r>
              <a:rPr lang="en-US" dirty="0" err="1"/>
              <a:t>strateji</a:t>
            </a:r>
            <a:r>
              <a:rPr lang="en-US" dirty="0"/>
              <a:t> </a:t>
            </a:r>
            <a:r>
              <a:rPr lang="en-US" dirty="0" err="1"/>
              <a:t>kullanarak</a:t>
            </a:r>
            <a:r>
              <a:rPr lang="en-US" dirty="0"/>
              <a:t> </a:t>
            </a:r>
            <a:r>
              <a:rPr lang="en-US" dirty="0" err="1"/>
              <a:t>aynı</a:t>
            </a:r>
            <a:r>
              <a:rPr lang="en-US" dirty="0"/>
              <a:t> </a:t>
            </a:r>
            <a:r>
              <a:rPr lang="en-US" dirty="0" err="1"/>
              <a:t>sonucu</a:t>
            </a:r>
            <a:r>
              <a:rPr lang="en-US" dirty="0"/>
              <a:t> </a:t>
            </a:r>
            <a:r>
              <a:rPr lang="en-US" dirty="0" err="1"/>
              <a:t>elde</a:t>
            </a:r>
            <a:r>
              <a:rPr lang="en-US" dirty="0"/>
              <a:t> </a:t>
            </a:r>
            <a:r>
              <a:rPr lang="en-US" dirty="0" err="1"/>
              <a:t>etmek</a:t>
            </a:r>
            <a:r>
              <a:rPr lang="en-US" dirty="0"/>
              <a:t> </a:t>
            </a:r>
            <a:r>
              <a:rPr lang="en-US" dirty="0" err="1"/>
              <a:t>mümkündür</a:t>
            </a:r>
            <a:r>
              <a:rPr lang="en-US" dirty="0"/>
              <a:t>. </a:t>
            </a:r>
            <a:r>
              <a:rPr lang="en-US" dirty="0" err="1"/>
              <a:t>Fakat</a:t>
            </a:r>
            <a:r>
              <a:rPr lang="en-US" dirty="0"/>
              <a:t> </a:t>
            </a:r>
            <a:r>
              <a:rPr lang="en-US" dirty="0" err="1"/>
              <a:t>belirli</a:t>
            </a:r>
            <a:r>
              <a:rPr lang="en-US" dirty="0"/>
              <a:t> </a:t>
            </a:r>
            <a:r>
              <a:rPr lang="en-US" dirty="0" err="1"/>
              <a:t>durumlar</a:t>
            </a:r>
            <a:r>
              <a:rPr lang="en-US" dirty="0"/>
              <a:t> </a:t>
            </a:r>
            <a:r>
              <a:rPr lang="en-US" dirty="0" err="1"/>
              <a:t>için</a:t>
            </a:r>
            <a:r>
              <a:rPr lang="en-US" dirty="0"/>
              <a:t> </a:t>
            </a:r>
            <a:r>
              <a:rPr lang="en-US" dirty="0" err="1"/>
              <a:t>bazı</a:t>
            </a:r>
            <a:r>
              <a:rPr lang="en-US" dirty="0"/>
              <a:t> </a:t>
            </a:r>
            <a:r>
              <a:rPr lang="en-US" dirty="0" err="1"/>
              <a:t>stratejilerin</a:t>
            </a:r>
            <a:r>
              <a:rPr lang="en-US" dirty="0"/>
              <a:t> </a:t>
            </a:r>
            <a:r>
              <a:rPr lang="en-US" dirty="0" err="1"/>
              <a:t>uygulanması</a:t>
            </a:r>
            <a:r>
              <a:rPr lang="en-US" dirty="0"/>
              <a:t> </a:t>
            </a:r>
            <a:r>
              <a:rPr lang="en-US" dirty="0" err="1"/>
              <a:t>daha</a:t>
            </a:r>
            <a:r>
              <a:rPr lang="en-US" dirty="0"/>
              <a:t> </a:t>
            </a:r>
            <a:r>
              <a:rPr lang="en-US" dirty="0" err="1"/>
              <a:t>rahat</a:t>
            </a:r>
            <a:r>
              <a:rPr lang="en-US" dirty="0"/>
              <a:t> </a:t>
            </a:r>
            <a:r>
              <a:rPr lang="en-US" dirty="0" err="1"/>
              <a:t>olabilir</a:t>
            </a:r>
            <a:r>
              <a:rPr lang="en-US" dirty="0"/>
              <a:t> ve </a:t>
            </a:r>
            <a:r>
              <a:rPr lang="en-US" dirty="0" err="1"/>
              <a:t>çeşitli</a:t>
            </a:r>
            <a:r>
              <a:rPr lang="en-US" dirty="0"/>
              <a:t> </a:t>
            </a:r>
            <a:r>
              <a:rPr lang="en-US" dirty="0" err="1"/>
              <a:t>yönlerden</a:t>
            </a:r>
            <a:r>
              <a:rPr lang="en-US" dirty="0"/>
              <a:t> </a:t>
            </a:r>
            <a:r>
              <a:rPr lang="en-US" dirty="0" err="1"/>
              <a:t>avantaj</a:t>
            </a:r>
            <a:r>
              <a:rPr lang="en-US" dirty="0"/>
              <a:t> </a:t>
            </a:r>
            <a:r>
              <a:rPr lang="en-US" dirty="0" err="1"/>
              <a:t>sağlayabilir</a:t>
            </a:r>
            <a:r>
              <a:rPr lang="en-US" dirty="0"/>
              <a:t>. </a:t>
            </a:r>
          </a:p>
          <a:p>
            <a:pPr algn="just"/>
            <a:r>
              <a:rPr lang="en-US" dirty="0" err="1"/>
              <a:t>Hangi</a:t>
            </a:r>
            <a:r>
              <a:rPr lang="en-US" dirty="0"/>
              <a:t> </a:t>
            </a:r>
            <a:r>
              <a:rPr lang="en-US" dirty="0" err="1"/>
              <a:t>durumlarda</a:t>
            </a:r>
            <a:r>
              <a:rPr lang="en-US" dirty="0"/>
              <a:t> </a:t>
            </a:r>
            <a:r>
              <a:rPr lang="en-US" dirty="0" err="1"/>
              <a:t>hengi</a:t>
            </a:r>
            <a:r>
              <a:rPr lang="en-US" dirty="0"/>
              <a:t> </a:t>
            </a:r>
            <a:r>
              <a:rPr lang="en-US" dirty="0" err="1"/>
              <a:t>ölçüm</a:t>
            </a:r>
            <a:r>
              <a:rPr lang="en-US" dirty="0"/>
              <a:t> </a:t>
            </a:r>
            <a:r>
              <a:rPr lang="en-US" dirty="0" err="1"/>
              <a:t>stratejisinin</a:t>
            </a:r>
            <a:r>
              <a:rPr lang="en-US" dirty="0"/>
              <a:t> </a:t>
            </a:r>
            <a:r>
              <a:rPr lang="en-US" dirty="0" err="1"/>
              <a:t>daha</a:t>
            </a:r>
            <a:r>
              <a:rPr lang="en-US" dirty="0"/>
              <a:t> </a:t>
            </a:r>
            <a:r>
              <a:rPr lang="en-US" dirty="0" err="1"/>
              <a:t>doğru</a:t>
            </a:r>
            <a:r>
              <a:rPr lang="en-US" dirty="0"/>
              <a:t> </a:t>
            </a:r>
            <a:r>
              <a:rPr lang="en-US" dirty="0" err="1"/>
              <a:t>olduğu</a:t>
            </a:r>
            <a:r>
              <a:rPr lang="en-US" dirty="0"/>
              <a:t> </a:t>
            </a:r>
            <a:r>
              <a:rPr lang="en-US" dirty="0" err="1" smtClean="0"/>
              <a:t>tabloda</a:t>
            </a:r>
            <a:r>
              <a:rPr lang="en-US" dirty="0" smtClean="0"/>
              <a:t> </a:t>
            </a:r>
            <a:r>
              <a:rPr lang="en-US" dirty="0" err="1"/>
              <a:t>verilmiştir</a:t>
            </a:r>
            <a:r>
              <a:rPr lang="en-US" dirty="0"/>
              <a:t>. </a:t>
            </a:r>
          </a:p>
        </p:txBody>
      </p:sp>
    </p:spTree>
    <p:extLst>
      <p:ext uri="{BB962C8B-B14F-4D97-AF65-F5344CB8AC3E}">
        <p14:creationId xmlns:p14="http://schemas.microsoft.com/office/powerpoint/2010/main" val="37692527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2050473" y="-8965"/>
            <a:ext cx="8080507" cy="6866965"/>
          </a:xfrm>
          <a:prstGeom prst="rect">
            <a:avLst/>
          </a:prstGeom>
        </p:spPr>
      </p:pic>
    </p:spTree>
    <p:extLst>
      <p:ext uri="{BB962C8B-B14F-4D97-AF65-F5344CB8AC3E}">
        <p14:creationId xmlns:p14="http://schemas.microsoft.com/office/powerpoint/2010/main" val="37200970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Görev Bazlı Ölçümler (TS EN ISO 9612)</a:t>
            </a:r>
            <a:endParaRPr lang="en-US" dirty="0"/>
          </a:p>
        </p:txBody>
      </p:sp>
      <p:sp>
        <p:nvSpPr>
          <p:cNvPr id="3" name="İçerik Yer Tutucusu 2"/>
          <p:cNvSpPr>
            <a:spLocks noGrp="1"/>
          </p:cNvSpPr>
          <p:nvPr>
            <p:ph idx="1"/>
          </p:nvPr>
        </p:nvSpPr>
        <p:spPr/>
        <p:txBody>
          <a:bodyPr>
            <a:normAutofit lnSpcReduction="10000"/>
          </a:bodyPr>
          <a:lstStyle/>
          <a:p>
            <a:pPr algn="just"/>
            <a:r>
              <a:rPr lang="en-US" dirty="0"/>
              <a:t>Bu </a:t>
            </a:r>
            <a:r>
              <a:rPr lang="en-US" dirty="0" err="1"/>
              <a:t>stratejide</a:t>
            </a:r>
            <a:r>
              <a:rPr lang="en-US" dirty="0"/>
              <a:t> </a:t>
            </a:r>
            <a:r>
              <a:rPr lang="en-US" dirty="0" err="1"/>
              <a:t>homojen</a:t>
            </a:r>
            <a:r>
              <a:rPr lang="en-US" dirty="0"/>
              <a:t> </a:t>
            </a:r>
            <a:r>
              <a:rPr lang="en-US" dirty="0" err="1"/>
              <a:t>gürültü</a:t>
            </a:r>
            <a:r>
              <a:rPr lang="en-US" dirty="0"/>
              <a:t> </a:t>
            </a:r>
            <a:r>
              <a:rPr lang="en-US" dirty="0" err="1"/>
              <a:t>maruziyetine</a:t>
            </a:r>
            <a:r>
              <a:rPr lang="en-US" dirty="0"/>
              <a:t> </a:t>
            </a:r>
            <a:r>
              <a:rPr lang="en-US" dirty="0" err="1"/>
              <a:t>maruz</a:t>
            </a:r>
            <a:r>
              <a:rPr lang="en-US" dirty="0"/>
              <a:t> </a:t>
            </a:r>
            <a:r>
              <a:rPr lang="en-US" dirty="0" err="1"/>
              <a:t>kalan</a:t>
            </a:r>
            <a:r>
              <a:rPr lang="en-US" dirty="0"/>
              <a:t> </a:t>
            </a:r>
            <a:r>
              <a:rPr lang="en-US" dirty="0" err="1"/>
              <a:t>işçi</a:t>
            </a:r>
            <a:r>
              <a:rPr lang="en-US" dirty="0"/>
              <a:t> </a:t>
            </a:r>
            <a:r>
              <a:rPr lang="en-US" dirty="0" err="1"/>
              <a:t>grubunun</a:t>
            </a:r>
            <a:r>
              <a:rPr lang="en-US" dirty="0"/>
              <a:t> </a:t>
            </a:r>
            <a:r>
              <a:rPr lang="en-US" dirty="0" err="1"/>
              <a:t>yaptığı</a:t>
            </a:r>
            <a:r>
              <a:rPr lang="en-US" dirty="0"/>
              <a:t> </a:t>
            </a:r>
            <a:r>
              <a:rPr lang="en-US" dirty="0" err="1"/>
              <a:t>farklı</a:t>
            </a:r>
            <a:r>
              <a:rPr lang="en-US" dirty="0"/>
              <a:t> </a:t>
            </a:r>
            <a:r>
              <a:rPr lang="en-US" dirty="0" err="1"/>
              <a:t>görevlerin</a:t>
            </a:r>
            <a:r>
              <a:rPr lang="en-US" dirty="0"/>
              <a:t> her </a:t>
            </a:r>
            <a:r>
              <a:rPr lang="en-US" dirty="0" err="1"/>
              <a:t>birinde</a:t>
            </a:r>
            <a:r>
              <a:rPr lang="en-US" dirty="0"/>
              <a:t> </a:t>
            </a:r>
            <a:r>
              <a:rPr lang="en-US" dirty="0" err="1"/>
              <a:t>ölçümler</a:t>
            </a:r>
            <a:r>
              <a:rPr lang="en-US" dirty="0"/>
              <a:t> </a:t>
            </a:r>
            <a:r>
              <a:rPr lang="en-US" dirty="0" err="1"/>
              <a:t>gerçekleştirilir</a:t>
            </a:r>
            <a:r>
              <a:rPr lang="en-US" dirty="0"/>
              <a:t>. Bu </a:t>
            </a:r>
            <a:r>
              <a:rPr lang="en-US" dirty="0" err="1"/>
              <a:t>ölçümlerde</a:t>
            </a:r>
            <a:r>
              <a:rPr lang="en-US" dirty="0"/>
              <a:t> </a:t>
            </a:r>
            <a:r>
              <a:rPr lang="en-US" dirty="0" err="1"/>
              <a:t>bütün</a:t>
            </a:r>
            <a:r>
              <a:rPr lang="en-US" dirty="0"/>
              <a:t> </a:t>
            </a:r>
            <a:r>
              <a:rPr lang="en-US" dirty="0" err="1"/>
              <a:t>gürültü</a:t>
            </a:r>
            <a:r>
              <a:rPr lang="en-US" dirty="0"/>
              <a:t> </a:t>
            </a:r>
            <a:r>
              <a:rPr lang="en-US" dirty="0" err="1"/>
              <a:t>dağılımının</a:t>
            </a:r>
            <a:r>
              <a:rPr lang="en-US" dirty="0"/>
              <a:t> </a:t>
            </a:r>
            <a:r>
              <a:rPr lang="en-US" dirty="0" err="1"/>
              <a:t>örneklendiğinden</a:t>
            </a:r>
            <a:r>
              <a:rPr lang="en-US" dirty="0"/>
              <a:t> </a:t>
            </a:r>
            <a:r>
              <a:rPr lang="en-US" dirty="0" err="1"/>
              <a:t>emin</a:t>
            </a:r>
            <a:r>
              <a:rPr lang="en-US" dirty="0"/>
              <a:t> </a:t>
            </a:r>
            <a:r>
              <a:rPr lang="en-US" dirty="0" err="1"/>
              <a:t>olunmalıdır</a:t>
            </a:r>
            <a:r>
              <a:rPr lang="en-US" dirty="0"/>
              <a:t>. </a:t>
            </a:r>
          </a:p>
          <a:p>
            <a:pPr algn="just"/>
            <a:r>
              <a:rPr lang="en-US" dirty="0"/>
              <a:t>5 </a:t>
            </a:r>
            <a:r>
              <a:rPr lang="en-US" dirty="0" err="1"/>
              <a:t>dakikadan</a:t>
            </a:r>
            <a:r>
              <a:rPr lang="en-US" dirty="0"/>
              <a:t> </a:t>
            </a:r>
            <a:r>
              <a:rPr lang="en-US" dirty="0" err="1"/>
              <a:t>kısa</a:t>
            </a:r>
            <a:r>
              <a:rPr lang="en-US" dirty="0"/>
              <a:t> </a:t>
            </a:r>
            <a:r>
              <a:rPr lang="en-US" dirty="0" err="1"/>
              <a:t>süren</a:t>
            </a:r>
            <a:r>
              <a:rPr lang="en-US" dirty="0"/>
              <a:t> </a:t>
            </a:r>
            <a:r>
              <a:rPr lang="en-US" dirty="0" err="1"/>
              <a:t>görevler</a:t>
            </a:r>
            <a:r>
              <a:rPr lang="en-US" dirty="0"/>
              <a:t> </a:t>
            </a:r>
            <a:r>
              <a:rPr lang="en-US" dirty="0" err="1"/>
              <a:t>için</a:t>
            </a:r>
            <a:r>
              <a:rPr lang="en-US" dirty="0"/>
              <a:t> </a:t>
            </a:r>
            <a:r>
              <a:rPr lang="en-US" dirty="0" err="1"/>
              <a:t>ilgili</a:t>
            </a:r>
            <a:r>
              <a:rPr lang="en-US" dirty="0"/>
              <a:t> </a:t>
            </a:r>
            <a:r>
              <a:rPr lang="en-US" dirty="0" err="1"/>
              <a:t>görev</a:t>
            </a:r>
            <a:r>
              <a:rPr lang="en-US" dirty="0"/>
              <a:t> </a:t>
            </a:r>
            <a:r>
              <a:rPr lang="en-US" dirty="0" err="1"/>
              <a:t>kadar</a:t>
            </a:r>
            <a:r>
              <a:rPr lang="en-US" dirty="0"/>
              <a:t>, 5 </a:t>
            </a:r>
            <a:r>
              <a:rPr lang="en-US" dirty="0" err="1"/>
              <a:t>dakikadan</a:t>
            </a:r>
            <a:r>
              <a:rPr lang="en-US" dirty="0"/>
              <a:t> </a:t>
            </a:r>
            <a:r>
              <a:rPr lang="en-US" dirty="0" err="1"/>
              <a:t>daha</a:t>
            </a:r>
            <a:r>
              <a:rPr lang="en-US" dirty="0"/>
              <a:t> </a:t>
            </a:r>
            <a:r>
              <a:rPr lang="en-US" dirty="0" err="1"/>
              <a:t>uzun</a:t>
            </a:r>
            <a:r>
              <a:rPr lang="en-US" dirty="0"/>
              <a:t> </a:t>
            </a:r>
            <a:r>
              <a:rPr lang="en-US" dirty="0" err="1"/>
              <a:t>süren</a:t>
            </a:r>
            <a:r>
              <a:rPr lang="en-US" dirty="0"/>
              <a:t> </a:t>
            </a:r>
            <a:r>
              <a:rPr lang="en-US" dirty="0" err="1"/>
              <a:t>görevler</a:t>
            </a:r>
            <a:r>
              <a:rPr lang="en-US" dirty="0"/>
              <a:t> </a:t>
            </a:r>
            <a:r>
              <a:rPr lang="en-US" dirty="0" err="1"/>
              <a:t>için</a:t>
            </a:r>
            <a:r>
              <a:rPr lang="en-US" dirty="0"/>
              <a:t> </a:t>
            </a:r>
            <a:r>
              <a:rPr lang="en-US" dirty="0" err="1"/>
              <a:t>en</a:t>
            </a:r>
            <a:r>
              <a:rPr lang="en-US" dirty="0"/>
              <a:t> </a:t>
            </a:r>
            <a:r>
              <a:rPr lang="en-US" dirty="0" err="1"/>
              <a:t>az</a:t>
            </a:r>
            <a:r>
              <a:rPr lang="en-US" dirty="0"/>
              <a:t> 5 </a:t>
            </a:r>
            <a:r>
              <a:rPr lang="en-US" dirty="0" err="1"/>
              <a:t>dakika</a:t>
            </a:r>
            <a:r>
              <a:rPr lang="en-US" dirty="0"/>
              <a:t> </a:t>
            </a:r>
            <a:r>
              <a:rPr lang="en-US" dirty="0" err="1"/>
              <a:t>boyunca</a:t>
            </a:r>
            <a:r>
              <a:rPr lang="en-US" dirty="0"/>
              <a:t> </a:t>
            </a:r>
            <a:r>
              <a:rPr lang="en-US" dirty="0" err="1"/>
              <a:t>ölçüm</a:t>
            </a:r>
            <a:r>
              <a:rPr lang="en-US" dirty="0"/>
              <a:t> </a:t>
            </a:r>
            <a:r>
              <a:rPr lang="en-US" dirty="0" err="1"/>
              <a:t>yapılır</a:t>
            </a:r>
            <a:r>
              <a:rPr lang="en-US" dirty="0"/>
              <a:t>. </a:t>
            </a:r>
          </a:p>
          <a:p>
            <a:pPr algn="just"/>
            <a:r>
              <a:rPr lang="en-US" dirty="0" err="1"/>
              <a:t>Eğer</a:t>
            </a:r>
            <a:r>
              <a:rPr lang="en-US" dirty="0"/>
              <a:t> </a:t>
            </a:r>
            <a:r>
              <a:rPr lang="en-US" dirty="0" err="1"/>
              <a:t>görev</a:t>
            </a:r>
            <a:r>
              <a:rPr lang="en-US" dirty="0"/>
              <a:t> </a:t>
            </a:r>
            <a:r>
              <a:rPr lang="en-US" dirty="0" err="1"/>
              <a:t>periyodik</a:t>
            </a:r>
            <a:r>
              <a:rPr lang="en-US" dirty="0"/>
              <a:t> </a:t>
            </a:r>
            <a:r>
              <a:rPr lang="en-US" dirty="0" err="1"/>
              <a:t>bir</a:t>
            </a:r>
            <a:r>
              <a:rPr lang="en-US" dirty="0"/>
              <a:t> </a:t>
            </a:r>
            <a:r>
              <a:rPr lang="en-US" dirty="0" err="1"/>
              <a:t>gürültü</a:t>
            </a:r>
            <a:r>
              <a:rPr lang="en-US" dirty="0"/>
              <a:t> </a:t>
            </a:r>
            <a:r>
              <a:rPr lang="en-US" dirty="0" err="1"/>
              <a:t>içeriyorsa</a:t>
            </a:r>
            <a:r>
              <a:rPr lang="en-US" dirty="0"/>
              <a:t> </a:t>
            </a:r>
            <a:r>
              <a:rPr lang="en-US" dirty="0" err="1"/>
              <a:t>ölçüm</a:t>
            </a:r>
            <a:r>
              <a:rPr lang="en-US" dirty="0"/>
              <a:t> </a:t>
            </a:r>
            <a:r>
              <a:rPr lang="en-US" dirty="0" err="1"/>
              <a:t>süresi</a:t>
            </a:r>
            <a:r>
              <a:rPr lang="en-US" dirty="0"/>
              <a:t> </a:t>
            </a:r>
            <a:r>
              <a:rPr lang="en-US" dirty="0" err="1"/>
              <a:t>en</a:t>
            </a:r>
            <a:r>
              <a:rPr lang="en-US" dirty="0"/>
              <a:t> </a:t>
            </a:r>
            <a:r>
              <a:rPr lang="en-US" dirty="0" err="1"/>
              <a:t>az</a:t>
            </a:r>
            <a:r>
              <a:rPr lang="en-US" dirty="0"/>
              <a:t> 3 </a:t>
            </a:r>
            <a:r>
              <a:rPr lang="en-US" dirty="0" err="1"/>
              <a:t>periyot</a:t>
            </a:r>
            <a:r>
              <a:rPr lang="en-US" dirty="0"/>
              <a:t> </a:t>
            </a:r>
            <a:r>
              <a:rPr lang="en-US" dirty="0" err="1"/>
              <a:t>içermelidir</a:t>
            </a:r>
            <a:r>
              <a:rPr lang="en-US" dirty="0"/>
              <a:t>. </a:t>
            </a:r>
          </a:p>
          <a:p>
            <a:pPr algn="just"/>
            <a:r>
              <a:rPr lang="en-US" dirty="0"/>
              <a:t>Her </a:t>
            </a:r>
            <a:r>
              <a:rPr lang="en-US" dirty="0" err="1"/>
              <a:t>görevi</a:t>
            </a:r>
            <a:r>
              <a:rPr lang="en-US" dirty="0"/>
              <a:t> </a:t>
            </a:r>
            <a:r>
              <a:rPr lang="en-US" dirty="0" err="1"/>
              <a:t>temsilen</a:t>
            </a:r>
            <a:r>
              <a:rPr lang="en-US" dirty="0"/>
              <a:t> 3 </a:t>
            </a:r>
            <a:r>
              <a:rPr lang="en-US" dirty="0" err="1"/>
              <a:t>adet</a:t>
            </a:r>
            <a:r>
              <a:rPr lang="en-US" dirty="0"/>
              <a:t> </a:t>
            </a:r>
            <a:r>
              <a:rPr lang="en-US" dirty="0" err="1"/>
              <a:t>numune</a:t>
            </a:r>
            <a:r>
              <a:rPr lang="en-US" dirty="0"/>
              <a:t> </a:t>
            </a:r>
            <a:r>
              <a:rPr lang="en-US" dirty="0" err="1"/>
              <a:t>alınır</a:t>
            </a:r>
            <a:r>
              <a:rPr lang="en-US" dirty="0"/>
              <a:t>. </a:t>
            </a:r>
            <a:r>
              <a:rPr lang="en-US" dirty="0" err="1"/>
              <a:t>Eğer</a:t>
            </a:r>
            <a:r>
              <a:rPr lang="en-US" dirty="0"/>
              <a:t> </a:t>
            </a:r>
            <a:r>
              <a:rPr lang="en-US" dirty="0" err="1"/>
              <a:t>yapılan</a:t>
            </a:r>
            <a:r>
              <a:rPr lang="en-US" dirty="0"/>
              <a:t> 3 </a:t>
            </a:r>
            <a:r>
              <a:rPr lang="en-US" dirty="0" err="1"/>
              <a:t>ölçümün</a:t>
            </a:r>
            <a:r>
              <a:rPr lang="en-US" dirty="0"/>
              <a:t> </a:t>
            </a:r>
            <a:r>
              <a:rPr lang="en-US" dirty="0" err="1"/>
              <a:t>herhangi</a:t>
            </a:r>
            <a:r>
              <a:rPr lang="en-US" dirty="0"/>
              <a:t> </a:t>
            </a:r>
            <a:r>
              <a:rPr lang="en-US" dirty="0" err="1"/>
              <a:t>iki</a:t>
            </a:r>
            <a:r>
              <a:rPr lang="en-US" dirty="0"/>
              <a:t> </a:t>
            </a:r>
            <a:r>
              <a:rPr lang="en-US" dirty="0" err="1"/>
              <a:t>tanesi</a:t>
            </a:r>
            <a:r>
              <a:rPr lang="en-US" dirty="0"/>
              <a:t> </a:t>
            </a:r>
            <a:r>
              <a:rPr lang="en-US" dirty="0" err="1"/>
              <a:t>arasında</a:t>
            </a:r>
            <a:r>
              <a:rPr lang="en-US" dirty="0"/>
              <a:t> </a:t>
            </a:r>
            <a:r>
              <a:rPr lang="en-US" b="1" dirty="0"/>
              <a:t>3 dB </a:t>
            </a:r>
            <a:r>
              <a:rPr lang="en-US" b="1" dirty="0" err="1"/>
              <a:t>veya</a:t>
            </a:r>
            <a:r>
              <a:rPr lang="en-US" b="1" dirty="0"/>
              <a:t> </a:t>
            </a:r>
            <a:r>
              <a:rPr lang="en-US" b="1" dirty="0" err="1"/>
              <a:t>daha</a:t>
            </a:r>
            <a:r>
              <a:rPr lang="en-US" b="1" dirty="0"/>
              <a:t> </a:t>
            </a:r>
            <a:r>
              <a:rPr lang="en-US" b="1" dirty="0" err="1"/>
              <a:t>fazla</a:t>
            </a:r>
            <a:r>
              <a:rPr lang="en-US" b="1" dirty="0"/>
              <a:t> </a:t>
            </a:r>
            <a:r>
              <a:rPr lang="en-US" b="1" dirty="0" err="1"/>
              <a:t>bir</a:t>
            </a:r>
            <a:r>
              <a:rPr lang="en-US" b="1" dirty="0"/>
              <a:t> </a:t>
            </a:r>
            <a:r>
              <a:rPr lang="en-US" b="1" dirty="0" err="1"/>
              <a:t>fark</a:t>
            </a:r>
            <a:r>
              <a:rPr lang="en-US" b="1" dirty="0"/>
              <a:t> </a:t>
            </a:r>
            <a:r>
              <a:rPr lang="en-US" b="1" dirty="0" err="1"/>
              <a:t>varsa</a:t>
            </a:r>
            <a:r>
              <a:rPr lang="en-US" dirty="0"/>
              <a:t>, o </a:t>
            </a:r>
            <a:r>
              <a:rPr lang="en-US" dirty="0" err="1"/>
              <a:t>görevi</a:t>
            </a:r>
            <a:r>
              <a:rPr lang="en-US" dirty="0"/>
              <a:t> </a:t>
            </a:r>
            <a:r>
              <a:rPr lang="en-US" dirty="0" err="1"/>
              <a:t>temsilen</a:t>
            </a:r>
            <a:r>
              <a:rPr lang="en-US" dirty="0"/>
              <a:t> 3 </a:t>
            </a:r>
            <a:r>
              <a:rPr lang="en-US" dirty="0" err="1"/>
              <a:t>adet</a:t>
            </a:r>
            <a:r>
              <a:rPr lang="en-US" dirty="0"/>
              <a:t> </a:t>
            </a:r>
            <a:r>
              <a:rPr lang="en-US" dirty="0" err="1"/>
              <a:t>daha</a:t>
            </a:r>
            <a:r>
              <a:rPr lang="en-US" dirty="0"/>
              <a:t> </a:t>
            </a:r>
            <a:r>
              <a:rPr lang="en-US" dirty="0" err="1"/>
              <a:t>ölçüm</a:t>
            </a:r>
            <a:r>
              <a:rPr lang="en-US" dirty="0"/>
              <a:t> </a:t>
            </a:r>
            <a:r>
              <a:rPr lang="en-US" dirty="0" err="1"/>
              <a:t>yapılır</a:t>
            </a:r>
            <a:r>
              <a:rPr lang="en-US" dirty="0"/>
              <a:t>. </a:t>
            </a:r>
          </a:p>
        </p:txBody>
      </p:sp>
    </p:spTree>
    <p:extLst>
      <p:ext uri="{BB962C8B-B14F-4D97-AF65-F5344CB8AC3E}">
        <p14:creationId xmlns:p14="http://schemas.microsoft.com/office/powerpoint/2010/main" val="4357565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Gürültü nedir?</a:t>
            </a:r>
            <a:endParaRPr lang="en-US" dirty="0"/>
          </a:p>
        </p:txBody>
      </p:sp>
      <p:sp>
        <p:nvSpPr>
          <p:cNvPr id="3" name="İçerik Yer Tutucusu 2"/>
          <p:cNvSpPr>
            <a:spLocks noGrp="1"/>
          </p:cNvSpPr>
          <p:nvPr>
            <p:ph idx="1"/>
          </p:nvPr>
        </p:nvSpPr>
        <p:spPr/>
        <p:txBody>
          <a:bodyPr>
            <a:normAutofit fontScale="85000" lnSpcReduction="20000"/>
          </a:bodyPr>
          <a:lstStyle/>
          <a:p>
            <a:pPr algn="just"/>
            <a:r>
              <a:rPr lang="tr-TR" dirty="0" smtClean="0"/>
              <a:t>Gürültü istenmeyen ses olarak tanımlanır. Gürültü bir çok kaynaktan üretilebilir, insan sesi, çalışan bir motor veya makine, hoparlör vb.</a:t>
            </a:r>
          </a:p>
          <a:p>
            <a:pPr algn="just"/>
            <a:r>
              <a:rPr lang="tr-TR" dirty="0" smtClean="0"/>
              <a:t>Sesin veya gürültünün iki önemli özelliği vardır. Bunlar sesin frekansı ve sesin şiddetidir.</a:t>
            </a:r>
          </a:p>
          <a:p>
            <a:pPr algn="just"/>
            <a:r>
              <a:rPr lang="tr-TR" dirty="0" smtClean="0"/>
              <a:t>Ses bir ortamdan geçen değişen basınç dalgasıdır. Ses havadan geçtiğinde atmosferik basınç periyodik olarak değişir. Saniyedeki basınç değişimlerinin sayısına ses frekansı denir ve saniyede devir olarak tanımlanan Hertz(Hz) cinsinden ölçülür. Frekans ne kadar yüksek olursa, o kadar yüksek perdeli bir ses algılanır. </a:t>
            </a:r>
          </a:p>
          <a:p>
            <a:pPr algn="just"/>
            <a:r>
              <a:rPr lang="tr-TR" dirty="0" smtClean="0"/>
              <a:t>İnsan kulağının sese verdiği tepki, sesin frekansına bağlıdır. İnsan kulağının 2500 ila 3000 Hz civarında tepe tepkisi vardır. </a:t>
            </a:r>
          </a:p>
          <a:p>
            <a:pPr algn="just"/>
            <a:endParaRPr lang="tr-TR" dirty="0"/>
          </a:p>
          <a:p>
            <a:pPr marL="0" indent="0" algn="just">
              <a:buNone/>
            </a:pPr>
            <a:r>
              <a:rPr lang="tr-TR" dirty="0" smtClean="0"/>
              <a:t> </a:t>
            </a:r>
            <a:endParaRPr lang="en-US" dirty="0"/>
          </a:p>
        </p:txBody>
      </p:sp>
    </p:spTree>
    <p:extLst>
      <p:ext uri="{BB962C8B-B14F-4D97-AF65-F5344CB8AC3E}">
        <p14:creationId xmlns:p14="http://schemas.microsoft.com/office/powerpoint/2010/main" val="28289346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Görev Bazlı Ölçümler (TS EN ISO 9612)</a:t>
            </a:r>
            <a:endParaRPr lang="en-US" dirty="0"/>
          </a:p>
        </p:txBody>
      </p:sp>
      <p:sp>
        <p:nvSpPr>
          <p:cNvPr id="3" name="İçerik Yer Tutucusu 2"/>
          <p:cNvSpPr>
            <a:spLocks noGrp="1"/>
          </p:cNvSpPr>
          <p:nvPr>
            <p:ph idx="1"/>
          </p:nvPr>
        </p:nvSpPr>
        <p:spPr/>
        <p:txBody>
          <a:bodyPr>
            <a:normAutofit fontScale="92500" lnSpcReduction="10000"/>
          </a:bodyPr>
          <a:lstStyle/>
          <a:p>
            <a:pPr algn="just"/>
            <a:r>
              <a:rPr lang="tr-TR" dirty="0" smtClean="0"/>
              <a:t>Örnek: Metal atölyesinde çalışan bir işçi vardiya boyunca </a:t>
            </a:r>
            <a:r>
              <a:rPr lang="tr-TR" dirty="0" err="1" smtClean="0"/>
              <a:t>kesme,kaynak</a:t>
            </a:r>
            <a:r>
              <a:rPr lang="tr-TR" dirty="0" smtClean="0"/>
              <a:t> ve montaj işleri yapmaktadır. Bu görevler için sahada ölçülen değerler;</a:t>
            </a:r>
          </a:p>
          <a:p>
            <a:pPr marL="0" indent="0">
              <a:buNone/>
            </a:pPr>
            <a:r>
              <a:rPr lang="tr-TR" dirty="0" smtClean="0"/>
              <a:t>Görev 1: Kesme  Görev Süresi 60 </a:t>
            </a:r>
            <a:r>
              <a:rPr lang="tr-TR" dirty="0" err="1" smtClean="0"/>
              <a:t>dk</a:t>
            </a:r>
            <a:endParaRPr lang="tr-TR" dirty="0" smtClean="0"/>
          </a:p>
          <a:p>
            <a:pPr marL="0" indent="0">
              <a:buNone/>
            </a:pPr>
            <a:r>
              <a:rPr lang="tr-TR" dirty="0" smtClean="0"/>
              <a:t>1. Ölçüm :</a:t>
            </a:r>
            <a:r>
              <a:rPr lang="tr-TR" dirty="0" err="1" smtClean="0"/>
              <a:t>Leq</a:t>
            </a:r>
            <a:r>
              <a:rPr lang="tr-TR" dirty="0" smtClean="0"/>
              <a:t>=96,7db(A),</a:t>
            </a:r>
            <a:r>
              <a:rPr lang="tr-TR" dirty="0"/>
              <a:t> </a:t>
            </a:r>
            <a:r>
              <a:rPr lang="tr-TR" dirty="0" smtClean="0"/>
              <a:t>144.5db(C</a:t>
            </a:r>
            <a:r>
              <a:rPr lang="tr-TR" dirty="0"/>
              <a:t>) </a:t>
            </a:r>
            <a:endParaRPr lang="tr-TR" dirty="0" smtClean="0"/>
          </a:p>
          <a:p>
            <a:pPr marL="0" indent="0">
              <a:buNone/>
            </a:pPr>
            <a:r>
              <a:rPr lang="tr-TR" dirty="0" smtClean="0"/>
              <a:t>2.Ölçüm:</a:t>
            </a:r>
            <a:r>
              <a:rPr lang="tr-TR" dirty="0"/>
              <a:t> </a:t>
            </a:r>
            <a:r>
              <a:rPr lang="tr-TR" dirty="0" err="1" smtClean="0"/>
              <a:t>Leq</a:t>
            </a:r>
            <a:r>
              <a:rPr lang="tr-TR" dirty="0" smtClean="0"/>
              <a:t>=95,4db(A</a:t>
            </a:r>
            <a:r>
              <a:rPr lang="tr-TR" dirty="0"/>
              <a:t>), </a:t>
            </a:r>
            <a:r>
              <a:rPr lang="tr-TR" dirty="0" smtClean="0"/>
              <a:t>142.1db(C</a:t>
            </a:r>
            <a:r>
              <a:rPr lang="tr-TR" dirty="0"/>
              <a:t>) </a:t>
            </a:r>
            <a:endParaRPr lang="tr-TR" dirty="0" smtClean="0"/>
          </a:p>
          <a:p>
            <a:pPr marL="0" indent="0">
              <a:buNone/>
            </a:pPr>
            <a:r>
              <a:rPr lang="tr-TR" dirty="0" smtClean="0"/>
              <a:t>3. Ölçüm:</a:t>
            </a:r>
            <a:r>
              <a:rPr lang="tr-TR" dirty="0"/>
              <a:t> </a:t>
            </a:r>
            <a:r>
              <a:rPr lang="tr-TR" dirty="0" err="1" smtClean="0"/>
              <a:t>Leq</a:t>
            </a:r>
            <a:r>
              <a:rPr lang="tr-TR" dirty="0" smtClean="0"/>
              <a:t>=96,1db(A</a:t>
            </a:r>
            <a:r>
              <a:rPr lang="tr-TR" dirty="0"/>
              <a:t>), </a:t>
            </a:r>
            <a:r>
              <a:rPr lang="tr-TR" dirty="0" smtClean="0"/>
              <a:t>140.5db(C</a:t>
            </a:r>
            <a:r>
              <a:rPr lang="tr-TR" dirty="0"/>
              <a:t>) </a:t>
            </a:r>
            <a:endParaRPr lang="tr-TR" dirty="0" smtClean="0"/>
          </a:p>
          <a:p>
            <a:pPr marL="0" indent="0">
              <a:buNone/>
            </a:pPr>
            <a:r>
              <a:rPr lang="tr-TR" dirty="0"/>
              <a:t>Görev </a:t>
            </a:r>
            <a:r>
              <a:rPr lang="tr-TR" dirty="0" smtClean="0"/>
              <a:t>2: Kaynak Görev Süresi 120 </a:t>
            </a:r>
            <a:r>
              <a:rPr lang="tr-TR" dirty="0" err="1" smtClean="0"/>
              <a:t>dk</a:t>
            </a:r>
            <a:endParaRPr lang="tr-TR" dirty="0"/>
          </a:p>
          <a:p>
            <a:pPr marL="0" indent="0">
              <a:buNone/>
            </a:pPr>
            <a:r>
              <a:rPr lang="tr-TR" dirty="0" smtClean="0"/>
              <a:t>1. </a:t>
            </a:r>
            <a:r>
              <a:rPr lang="tr-TR" dirty="0"/>
              <a:t>Ölçüm :</a:t>
            </a:r>
            <a:r>
              <a:rPr lang="tr-TR" dirty="0" err="1" smtClean="0"/>
              <a:t>Leq</a:t>
            </a:r>
            <a:r>
              <a:rPr lang="tr-TR" dirty="0" smtClean="0"/>
              <a:t>=90,5db(A</a:t>
            </a:r>
            <a:r>
              <a:rPr lang="tr-TR" dirty="0"/>
              <a:t>), </a:t>
            </a:r>
            <a:r>
              <a:rPr lang="tr-TR" dirty="0" smtClean="0"/>
              <a:t>137.4db(C</a:t>
            </a:r>
            <a:r>
              <a:rPr lang="tr-TR" dirty="0"/>
              <a:t>) </a:t>
            </a:r>
          </a:p>
          <a:p>
            <a:pPr marL="0" indent="0">
              <a:buNone/>
            </a:pPr>
            <a:r>
              <a:rPr lang="tr-TR" dirty="0" smtClean="0"/>
              <a:t>2.Ölçüm</a:t>
            </a:r>
            <a:r>
              <a:rPr lang="tr-TR" dirty="0"/>
              <a:t>: </a:t>
            </a:r>
            <a:r>
              <a:rPr lang="tr-TR" dirty="0" err="1" smtClean="0"/>
              <a:t>Leq</a:t>
            </a:r>
            <a:r>
              <a:rPr lang="tr-TR" dirty="0" smtClean="0"/>
              <a:t>=92,1db(A</a:t>
            </a:r>
            <a:r>
              <a:rPr lang="tr-TR" dirty="0"/>
              <a:t>), </a:t>
            </a:r>
            <a:r>
              <a:rPr lang="tr-TR" dirty="0" smtClean="0"/>
              <a:t>132.3db(C</a:t>
            </a:r>
            <a:r>
              <a:rPr lang="tr-TR" dirty="0"/>
              <a:t>) </a:t>
            </a:r>
          </a:p>
          <a:p>
            <a:pPr marL="0" indent="0">
              <a:buNone/>
            </a:pPr>
            <a:r>
              <a:rPr lang="tr-TR" dirty="0" smtClean="0"/>
              <a:t>3. </a:t>
            </a:r>
            <a:r>
              <a:rPr lang="tr-TR" dirty="0"/>
              <a:t>Ölçüm: </a:t>
            </a:r>
            <a:r>
              <a:rPr lang="tr-TR" dirty="0" err="1" smtClean="0"/>
              <a:t>Leq</a:t>
            </a:r>
            <a:r>
              <a:rPr lang="tr-TR" dirty="0" smtClean="0"/>
              <a:t>=91,5db(A</a:t>
            </a:r>
            <a:r>
              <a:rPr lang="tr-TR" dirty="0"/>
              <a:t>), </a:t>
            </a:r>
            <a:r>
              <a:rPr lang="tr-TR" dirty="0" smtClean="0"/>
              <a:t>135.2db(C</a:t>
            </a:r>
            <a:r>
              <a:rPr lang="tr-TR" dirty="0"/>
              <a:t>) </a:t>
            </a:r>
          </a:p>
          <a:p>
            <a:pPr marL="0" indent="0">
              <a:buNone/>
            </a:pPr>
            <a:endParaRPr lang="tr-TR" dirty="0"/>
          </a:p>
          <a:p>
            <a:pPr marL="0" indent="0">
              <a:buNone/>
            </a:pPr>
            <a:endParaRPr lang="en-US" dirty="0"/>
          </a:p>
        </p:txBody>
      </p:sp>
    </p:spTree>
    <p:extLst>
      <p:ext uri="{BB962C8B-B14F-4D97-AF65-F5344CB8AC3E}">
        <p14:creationId xmlns:p14="http://schemas.microsoft.com/office/powerpoint/2010/main" val="2629965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Görev Bazlı Ölçümler (TS EN ISO 9612)</a:t>
            </a:r>
            <a:endParaRPr lang="en-US" dirty="0"/>
          </a:p>
        </p:txBody>
      </p:sp>
      <p:sp>
        <p:nvSpPr>
          <p:cNvPr id="3" name="İçerik Yer Tutucusu 2"/>
          <p:cNvSpPr>
            <a:spLocks noGrp="1"/>
          </p:cNvSpPr>
          <p:nvPr>
            <p:ph idx="1"/>
          </p:nvPr>
        </p:nvSpPr>
        <p:spPr/>
        <p:txBody>
          <a:bodyPr>
            <a:normAutofit lnSpcReduction="10000"/>
          </a:bodyPr>
          <a:lstStyle/>
          <a:p>
            <a:pPr marL="0" indent="0">
              <a:buNone/>
            </a:pPr>
            <a:r>
              <a:rPr lang="tr-TR" dirty="0"/>
              <a:t>Görev </a:t>
            </a:r>
            <a:r>
              <a:rPr lang="tr-TR" dirty="0" smtClean="0"/>
              <a:t>3: Montaj Görev Süresi 120 </a:t>
            </a:r>
            <a:r>
              <a:rPr lang="tr-TR" dirty="0" err="1" smtClean="0"/>
              <a:t>dk</a:t>
            </a:r>
            <a:endParaRPr lang="tr-TR" dirty="0"/>
          </a:p>
          <a:p>
            <a:pPr marL="0" indent="0">
              <a:buNone/>
            </a:pPr>
            <a:r>
              <a:rPr lang="tr-TR" dirty="0"/>
              <a:t>1 </a:t>
            </a:r>
            <a:r>
              <a:rPr lang="tr-TR" dirty="0" smtClean="0"/>
              <a:t>.Ölçüm </a:t>
            </a:r>
            <a:r>
              <a:rPr lang="tr-TR" dirty="0"/>
              <a:t>:</a:t>
            </a:r>
            <a:r>
              <a:rPr lang="tr-TR" dirty="0" err="1" smtClean="0"/>
              <a:t>Leq</a:t>
            </a:r>
            <a:r>
              <a:rPr lang="tr-TR" dirty="0" smtClean="0"/>
              <a:t>=85,5db(A</a:t>
            </a:r>
            <a:r>
              <a:rPr lang="tr-TR" dirty="0"/>
              <a:t>), </a:t>
            </a:r>
            <a:r>
              <a:rPr lang="tr-TR" dirty="0" smtClean="0"/>
              <a:t>135.1db(C</a:t>
            </a:r>
            <a:r>
              <a:rPr lang="tr-TR" dirty="0"/>
              <a:t>) </a:t>
            </a:r>
          </a:p>
          <a:p>
            <a:pPr marL="0" indent="0">
              <a:buNone/>
            </a:pPr>
            <a:r>
              <a:rPr lang="tr-TR" dirty="0"/>
              <a:t>2.Ölçüm: </a:t>
            </a:r>
            <a:r>
              <a:rPr lang="tr-TR" dirty="0" err="1" smtClean="0"/>
              <a:t>Leq</a:t>
            </a:r>
            <a:r>
              <a:rPr lang="tr-TR" dirty="0" smtClean="0"/>
              <a:t>=82,1db(A</a:t>
            </a:r>
            <a:r>
              <a:rPr lang="tr-TR" dirty="0"/>
              <a:t>), </a:t>
            </a:r>
            <a:r>
              <a:rPr lang="tr-TR" dirty="0" smtClean="0"/>
              <a:t>136.3db(C</a:t>
            </a:r>
            <a:r>
              <a:rPr lang="tr-TR" dirty="0"/>
              <a:t>) </a:t>
            </a:r>
          </a:p>
          <a:p>
            <a:pPr marL="0" indent="0">
              <a:buNone/>
            </a:pPr>
            <a:r>
              <a:rPr lang="tr-TR" dirty="0" smtClean="0"/>
              <a:t>3. </a:t>
            </a:r>
            <a:r>
              <a:rPr lang="tr-TR" dirty="0"/>
              <a:t>Ölçüm: </a:t>
            </a:r>
            <a:r>
              <a:rPr lang="tr-TR" dirty="0" err="1" smtClean="0"/>
              <a:t>Leq</a:t>
            </a:r>
            <a:r>
              <a:rPr lang="tr-TR" dirty="0" smtClean="0"/>
              <a:t>=80,7db(A</a:t>
            </a:r>
            <a:r>
              <a:rPr lang="tr-TR" dirty="0"/>
              <a:t>), </a:t>
            </a:r>
            <a:r>
              <a:rPr lang="tr-TR" dirty="0" smtClean="0"/>
              <a:t>134.2db(C</a:t>
            </a:r>
            <a:r>
              <a:rPr lang="tr-TR" dirty="0"/>
              <a:t>) </a:t>
            </a:r>
            <a:endParaRPr lang="tr-TR" dirty="0" smtClean="0"/>
          </a:p>
          <a:p>
            <a:pPr marL="0" indent="0">
              <a:buNone/>
            </a:pPr>
            <a:r>
              <a:rPr lang="tr-TR" dirty="0" smtClean="0"/>
              <a:t>Yukarda görüldüğü gibi ölçülen </a:t>
            </a:r>
            <a:r>
              <a:rPr lang="tr-TR" dirty="0" err="1" smtClean="0"/>
              <a:t>Leq</a:t>
            </a:r>
            <a:r>
              <a:rPr lang="tr-TR" dirty="0" smtClean="0"/>
              <a:t> değerleri arasında 3 </a:t>
            </a:r>
            <a:r>
              <a:rPr lang="tr-TR" dirty="0" err="1" smtClean="0"/>
              <a:t>db</a:t>
            </a:r>
            <a:r>
              <a:rPr lang="tr-TR" dirty="0" smtClean="0"/>
              <a:t>(A) dan fazla fark olduğundan 3 adet daha ölçüm alınması gerekmektedir.</a:t>
            </a:r>
          </a:p>
          <a:p>
            <a:pPr marL="0" indent="0">
              <a:buNone/>
            </a:pPr>
            <a:r>
              <a:rPr lang="tr-TR" dirty="0" smtClean="0"/>
              <a:t>4. </a:t>
            </a:r>
            <a:r>
              <a:rPr lang="tr-TR" dirty="0"/>
              <a:t>Ölçüm :</a:t>
            </a:r>
            <a:r>
              <a:rPr lang="tr-TR" dirty="0" err="1" smtClean="0"/>
              <a:t>Leq</a:t>
            </a:r>
            <a:r>
              <a:rPr lang="tr-TR" dirty="0" smtClean="0"/>
              <a:t>=82,6db(A</a:t>
            </a:r>
            <a:r>
              <a:rPr lang="tr-TR" dirty="0"/>
              <a:t>), </a:t>
            </a:r>
            <a:r>
              <a:rPr lang="tr-TR" dirty="0" smtClean="0"/>
              <a:t>137.2db(C</a:t>
            </a:r>
            <a:r>
              <a:rPr lang="tr-TR" dirty="0"/>
              <a:t>) </a:t>
            </a:r>
          </a:p>
          <a:p>
            <a:pPr marL="0" indent="0">
              <a:buNone/>
            </a:pPr>
            <a:r>
              <a:rPr lang="tr-TR" dirty="0" smtClean="0"/>
              <a:t>5.Ölçüm</a:t>
            </a:r>
            <a:r>
              <a:rPr lang="tr-TR" dirty="0"/>
              <a:t>: </a:t>
            </a:r>
            <a:r>
              <a:rPr lang="tr-TR" dirty="0" err="1" smtClean="0"/>
              <a:t>Leq</a:t>
            </a:r>
            <a:r>
              <a:rPr lang="tr-TR" dirty="0" smtClean="0"/>
              <a:t>=85,7db(A</a:t>
            </a:r>
            <a:r>
              <a:rPr lang="tr-TR" dirty="0"/>
              <a:t>), </a:t>
            </a:r>
            <a:r>
              <a:rPr lang="tr-TR" dirty="0" smtClean="0"/>
              <a:t>131.5db(C</a:t>
            </a:r>
            <a:r>
              <a:rPr lang="tr-TR" dirty="0"/>
              <a:t>) </a:t>
            </a:r>
          </a:p>
          <a:p>
            <a:pPr marL="0" indent="0">
              <a:buNone/>
            </a:pPr>
            <a:r>
              <a:rPr lang="tr-TR" dirty="0" smtClean="0"/>
              <a:t>6. </a:t>
            </a:r>
            <a:r>
              <a:rPr lang="tr-TR" dirty="0"/>
              <a:t>Ölçüm: </a:t>
            </a:r>
            <a:r>
              <a:rPr lang="tr-TR" dirty="0" err="1" smtClean="0"/>
              <a:t>Leq</a:t>
            </a:r>
            <a:r>
              <a:rPr lang="tr-TR" dirty="0" smtClean="0"/>
              <a:t>=81,6db(A</a:t>
            </a:r>
            <a:r>
              <a:rPr lang="tr-TR" dirty="0"/>
              <a:t>), 134.2db(C) </a:t>
            </a:r>
          </a:p>
          <a:p>
            <a:pPr marL="0" indent="0">
              <a:buNone/>
            </a:pPr>
            <a:endParaRPr lang="tr-TR" dirty="0"/>
          </a:p>
          <a:p>
            <a:endParaRPr lang="en-US" dirty="0"/>
          </a:p>
        </p:txBody>
      </p:sp>
    </p:spTree>
    <p:extLst>
      <p:ext uri="{BB962C8B-B14F-4D97-AF65-F5344CB8AC3E}">
        <p14:creationId xmlns:p14="http://schemas.microsoft.com/office/powerpoint/2010/main" val="16717002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Tek Bir Görevin </a:t>
            </a:r>
            <a:r>
              <a:rPr lang="tr-TR" dirty="0" err="1" smtClean="0"/>
              <a:t>Leq</a:t>
            </a:r>
            <a:r>
              <a:rPr lang="tr-TR" dirty="0" smtClean="0"/>
              <a:t> Değerinin Hesaplanması</a:t>
            </a:r>
            <a:endParaRPr lang="en-US" dirty="0"/>
          </a:p>
        </p:txBody>
      </p:sp>
      <p:pic>
        <p:nvPicPr>
          <p:cNvPr id="4" name="İçerik Yer Tutucusu 3"/>
          <p:cNvPicPr>
            <a:picLocks noGrp="1" noChangeAspect="1"/>
          </p:cNvPicPr>
          <p:nvPr>
            <p:ph idx="1"/>
          </p:nvPr>
        </p:nvPicPr>
        <p:blipFill>
          <a:blip r:embed="rId2"/>
          <a:stretch>
            <a:fillRect/>
          </a:stretch>
        </p:blipFill>
        <p:spPr>
          <a:xfrm>
            <a:off x="2928632" y="1690688"/>
            <a:ext cx="5674457" cy="1163348"/>
          </a:xfrm>
          <a:prstGeom prst="rect">
            <a:avLst/>
          </a:prstGeom>
        </p:spPr>
      </p:pic>
      <p:sp>
        <p:nvSpPr>
          <p:cNvPr id="5" name="Dikdörtgen 4"/>
          <p:cNvSpPr/>
          <p:nvPr/>
        </p:nvSpPr>
        <p:spPr>
          <a:xfrm>
            <a:off x="838200" y="2854036"/>
            <a:ext cx="6913418" cy="923330"/>
          </a:xfrm>
          <a:prstGeom prst="rect">
            <a:avLst/>
          </a:prstGeom>
        </p:spPr>
        <p:txBody>
          <a:bodyPr wrap="square">
            <a:spAutoFit/>
          </a:bodyPr>
          <a:lstStyle/>
          <a:p>
            <a:pPr algn="just"/>
            <a:r>
              <a:rPr lang="en-US" dirty="0" err="1">
                <a:solidFill>
                  <a:srgbClr val="000000"/>
                </a:solidFill>
                <a:latin typeface="Arial" panose="020B0604020202020204" pitchFamily="34" charset="0"/>
              </a:rPr>
              <a:t>L</a:t>
            </a:r>
            <a:r>
              <a:rPr lang="en-US" sz="1100" baseline="30000" dirty="0" err="1">
                <a:solidFill>
                  <a:srgbClr val="000000"/>
                </a:solidFill>
                <a:latin typeface="Arial" panose="020B0604020202020204" pitchFamily="34" charset="0"/>
              </a:rPr>
              <a:t>p,A,eq,T,m</a:t>
            </a:r>
            <a:r>
              <a:rPr lang="en-US" sz="1100" baseline="30000" dirty="0">
                <a:solidFill>
                  <a:srgbClr val="000000"/>
                </a:solidFill>
                <a:latin typeface="Arial" panose="020B0604020202020204" pitchFamily="34" charset="0"/>
              </a:rPr>
              <a:t> </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Görevin</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belirli</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bir</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süre</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için</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eşdeğer</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ses</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basınç</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seviyesi</a:t>
            </a:r>
            <a:r>
              <a:rPr lang="en-US" dirty="0">
                <a:solidFill>
                  <a:srgbClr val="000000"/>
                </a:solidFill>
                <a:latin typeface="Arial" panose="020B0604020202020204" pitchFamily="34" charset="0"/>
              </a:rPr>
              <a:t> </a:t>
            </a:r>
          </a:p>
          <a:p>
            <a:pPr algn="just"/>
            <a:r>
              <a:rPr lang="en-US" dirty="0">
                <a:solidFill>
                  <a:srgbClr val="000000"/>
                </a:solidFill>
                <a:latin typeface="Arial" panose="020B0604020202020204" pitchFamily="34" charset="0"/>
              </a:rPr>
              <a:t>I: </a:t>
            </a:r>
            <a:r>
              <a:rPr lang="en-US" dirty="0" err="1">
                <a:solidFill>
                  <a:srgbClr val="000000"/>
                </a:solidFill>
                <a:latin typeface="Arial" panose="020B0604020202020204" pitchFamily="34" charset="0"/>
              </a:rPr>
              <a:t>görev</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için</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alınmış</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toplam</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ölçüm</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sayısı</a:t>
            </a:r>
            <a:r>
              <a:rPr lang="en-US" dirty="0">
                <a:solidFill>
                  <a:srgbClr val="000000"/>
                </a:solidFill>
                <a:latin typeface="Arial" panose="020B0604020202020204" pitchFamily="34" charset="0"/>
              </a:rPr>
              <a:t> </a:t>
            </a:r>
          </a:p>
          <a:p>
            <a:pPr algn="just"/>
            <a:r>
              <a:rPr lang="en-US" dirty="0">
                <a:solidFill>
                  <a:srgbClr val="000000"/>
                </a:solidFill>
                <a:latin typeface="Arial" panose="020B0604020202020204" pitchFamily="34" charset="0"/>
              </a:rPr>
              <a:t>i: </a:t>
            </a:r>
            <a:r>
              <a:rPr lang="en-US" dirty="0" err="1">
                <a:solidFill>
                  <a:srgbClr val="000000"/>
                </a:solidFill>
                <a:latin typeface="Arial" panose="020B0604020202020204" pitchFamily="34" charset="0"/>
              </a:rPr>
              <a:t>görev</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için</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alınmış</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ölçümün</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sıra</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numarası</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olmak</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üzere</a:t>
            </a:r>
            <a:r>
              <a:rPr lang="en-US" dirty="0">
                <a:solidFill>
                  <a:srgbClr val="000000"/>
                </a:solidFill>
                <a:latin typeface="Arial" panose="020B0604020202020204" pitchFamily="34" charset="0"/>
              </a:rPr>
              <a:t>: </a:t>
            </a:r>
            <a:endParaRPr lang="en-US" dirty="0"/>
          </a:p>
        </p:txBody>
      </p:sp>
      <mc:AlternateContent xmlns:mc="http://schemas.openxmlformats.org/markup-compatibility/2006" xmlns:a14="http://schemas.microsoft.com/office/drawing/2010/main">
        <mc:Choice Requires="a14">
          <p:sp>
            <p:nvSpPr>
              <p:cNvPr id="6" name="Metin kutusu 5"/>
              <p:cNvSpPr txBox="1"/>
              <p:nvPr/>
            </p:nvSpPr>
            <p:spPr>
              <a:xfrm>
                <a:off x="1046017" y="4179598"/>
                <a:ext cx="10522527" cy="484876"/>
              </a:xfrm>
              <a:prstGeom prst="rect">
                <a:avLst/>
              </a:prstGeom>
              <a:noFill/>
            </p:spPr>
            <p:txBody>
              <a:bodyPr wrap="square" rtlCol="0">
                <a:spAutoFit/>
              </a:bodyPr>
              <a:lstStyle/>
              <a:p>
                <a14:m>
                  <m:oMath xmlns:m="http://schemas.openxmlformats.org/officeDocument/2006/math">
                    <m:sSub>
                      <m:sSubPr>
                        <m:ctrlPr>
                          <a:rPr lang="en-US" i="1" smtClean="0">
                            <a:latin typeface="Cambria Math" panose="02040503050406030204" pitchFamily="18" charset="0"/>
                          </a:rPr>
                        </m:ctrlPr>
                      </m:sSubPr>
                      <m:e>
                        <m:r>
                          <a:rPr lang="tr-TR" b="0" i="1" smtClean="0">
                            <a:latin typeface="Cambria Math" panose="02040503050406030204" pitchFamily="18" charset="0"/>
                          </a:rPr>
                          <m:t>𝐿</m:t>
                        </m:r>
                      </m:e>
                      <m:sub>
                        <m:r>
                          <a:rPr lang="tr-TR" b="0" i="1" smtClean="0">
                            <a:latin typeface="Cambria Math" panose="02040503050406030204" pitchFamily="18" charset="0"/>
                          </a:rPr>
                          <m:t>𝑝</m:t>
                        </m:r>
                        <m:r>
                          <a:rPr lang="tr-TR" b="0" i="1" smtClean="0">
                            <a:latin typeface="Cambria Math" panose="02040503050406030204" pitchFamily="18" charset="0"/>
                          </a:rPr>
                          <m:t>,</m:t>
                        </m:r>
                        <m:r>
                          <a:rPr lang="tr-TR" b="0" i="1" smtClean="0">
                            <a:latin typeface="Cambria Math" panose="02040503050406030204" pitchFamily="18" charset="0"/>
                          </a:rPr>
                          <m:t>𝐴</m:t>
                        </m:r>
                        <m:r>
                          <a:rPr lang="tr-TR" b="0" i="1" smtClean="0">
                            <a:latin typeface="Cambria Math" panose="02040503050406030204" pitchFamily="18" charset="0"/>
                          </a:rPr>
                          <m:t>,</m:t>
                        </m:r>
                        <m:r>
                          <a:rPr lang="tr-TR" b="0" i="1" smtClean="0">
                            <a:latin typeface="Cambria Math" panose="02040503050406030204" pitchFamily="18" charset="0"/>
                          </a:rPr>
                          <m:t>𝑒𝑞𝑇𝑚</m:t>
                        </m:r>
                      </m:sub>
                    </m:sSub>
                    <m:r>
                      <a:rPr lang="tr-TR" b="0" i="1" smtClean="0">
                        <a:latin typeface="Cambria Math" panose="02040503050406030204" pitchFamily="18" charset="0"/>
                      </a:rPr>
                      <m:t>(</m:t>
                    </m:r>
                  </m:oMath>
                </a14:m>
                <a:r>
                  <a:rPr lang="tr-TR" dirty="0" smtClean="0"/>
                  <a:t>kesme)=10*</a:t>
                </a:r>
                <a:r>
                  <a:rPr lang="tr-TR" dirty="0" err="1" smtClean="0"/>
                  <a:t>log</a:t>
                </a:r>
                <a:r>
                  <a:rPr lang="tr-TR" dirty="0" smtClean="0"/>
                  <a:t>(</a:t>
                </a:r>
                <a14:m>
                  <m:oMath xmlns:m="http://schemas.openxmlformats.org/officeDocument/2006/math">
                    <m:f>
                      <m:fPr>
                        <m:ctrlPr>
                          <a:rPr lang="tr-TR" i="1" smtClean="0">
                            <a:latin typeface="Cambria Math" panose="02040503050406030204" pitchFamily="18" charset="0"/>
                          </a:rPr>
                        </m:ctrlPr>
                      </m:fPr>
                      <m:num>
                        <m:r>
                          <a:rPr lang="tr-TR" b="0" i="1" smtClean="0">
                            <a:latin typeface="Cambria Math" panose="02040503050406030204" pitchFamily="18" charset="0"/>
                          </a:rPr>
                          <m:t>1</m:t>
                        </m:r>
                      </m:num>
                      <m:den>
                        <m:r>
                          <a:rPr lang="tr-TR" b="0" i="1" smtClean="0">
                            <a:latin typeface="Cambria Math" panose="02040503050406030204" pitchFamily="18" charset="0"/>
                          </a:rPr>
                          <m:t>3</m:t>
                        </m:r>
                      </m:den>
                    </m:f>
                  </m:oMath>
                </a14:m>
                <a:r>
                  <a:rPr lang="tr-TR" dirty="0" smtClean="0"/>
                  <a:t> </a:t>
                </a:r>
                <a14:m>
                  <m:oMath xmlns:m="http://schemas.openxmlformats.org/officeDocument/2006/math">
                    <m:nary>
                      <m:naryPr>
                        <m:chr m:val="∑"/>
                        <m:ctrlPr>
                          <a:rPr lang="tr-TR" i="1" dirty="0" smtClean="0">
                            <a:latin typeface="Cambria Math" panose="02040503050406030204" pitchFamily="18" charset="0"/>
                          </a:rPr>
                        </m:ctrlPr>
                      </m:naryPr>
                      <m:sub>
                        <m:r>
                          <m:rPr>
                            <m:brk m:alnAt="23"/>
                          </m:rPr>
                          <a:rPr lang="tr-TR" b="0" i="1" dirty="0" smtClean="0">
                            <a:latin typeface="Cambria Math" panose="02040503050406030204" pitchFamily="18" charset="0"/>
                          </a:rPr>
                          <m:t>1</m:t>
                        </m:r>
                        <m:r>
                          <a:rPr lang="tr-TR" b="0" i="1" dirty="0" smtClean="0">
                            <a:latin typeface="Cambria Math" panose="02040503050406030204" pitchFamily="18" charset="0"/>
                          </a:rPr>
                          <m:t>,2,3</m:t>
                        </m:r>
                      </m:sub>
                      <m:sup>
                        <m:r>
                          <a:rPr lang="tr-TR" b="0" i="1" dirty="0" smtClean="0">
                            <a:latin typeface="Cambria Math" panose="02040503050406030204" pitchFamily="18" charset="0"/>
                          </a:rPr>
                          <m:t>3</m:t>
                        </m:r>
                      </m:sup>
                      <m:e>
                        <m:sSup>
                          <m:sSupPr>
                            <m:ctrlPr>
                              <a:rPr lang="tr-TR" i="1" dirty="0" smtClean="0">
                                <a:latin typeface="Cambria Math" panose="02040503050406030204" pitchFamily="18" charset="0"/>
                              </a:rPr>
                            </m:ctrlPr>
                          </m:sSupPr>
                          <m:e>
                            <m:r>
                              <a:rPr lang="tr-TR" b="0" i="1" dirty="0" smtClean="0">
                                <a:latin typeface="Cambria Math" panose="02040503050406030204" pitchFamily="18" charset="0"/>
                              </a:rPr>
                              <m:t>10</m:t>
                            </m:r>
                          </m:e>
                          <m:sup>
                            <m:r>
                              <a:rPr lang="tr-TR" b="0" i="1" dirty="0" smtClean="0">
                                <a:latin typeface="Cambria Math" panose="02040503050406030204" pitchFamily="18" charset="0"/>
                              </a:rPr>
                              <m:t>0,1∗96,7</m:t>
                            </m:r>
                          </m:sup>
                        </m:sSup>
                        <m:r>
                          <a:rPr lang="tr-TR" b="0" i="1" dirty="0" smtClean="0">
                            <a:latin typeface="Cambria Math" panose="02040503050406030204" pitchFamily="18" charset="0"/>
                          </a:rPr>
                          <m:t>+</m:t>
                        </m:r>
                        <m:sSup>
                          <m:sSupPr>
                            <m:ctrlPr>
                              <a:rPr lang="tr-TR" i="1" dirty="0">
                                <a:latin typeface="Cambria Math" panose="02040503050406030204" pitchFamily="18" charset="0"/>
                              </a:rPr>
                            </m:ctrlPr>
                          </m:sSupPr>
                          <m:e>
                            <m:r>
                              <a:rPr lang="tr-TR" i="1" dirty="0">
                                <a:latin typeface="Cambria Math" panose="02040503050406030204" pitchFamily="18" charset="0"/>
                              </a:rPr>
                              <m:t>10</m:t>
                            </m:r>
                          </m:e>
                          <m:sup>
                            <m:r>
                              <a:rPr lang="tr-TR" i="1" dirty="0">
                                <a:latin typeface="Cambria Math" panose="02040503050406030204" pitchFamily="18" charset="0"/>
                              </a:rPr>
                              <m:t>0,1∗9</m:t>
                            </m:r>
                            <m:r>
                              <a:rPr lang="tr-TR" b="0" i="1" dirty="0" smtClean="0">
                                <a:latin typeface="Cambria Math" panose="02040503050406030204" pitchFamily="18" charset="0"/>
                              </a:rPr>
                              <m:t>5,4</m:t>
                            </m:r>
                          </m:sup>
                        </m:sSup>
                        <m:r>
                          <a:rPr lang="tr-TR" b="0" i="1" dirty="0" smtClean="0">
                            <a:latin typeface="Cambria Math" panose="02040503050406030204" pitchFamily="18" charset="0"/>
                          </a:rPr>
                          <m:t>+</m:t>
                        </m:r>
                        <m:sSup>
                          <m:sSupPr>
                            <m:ctrlPr>
                              <a:rPr lang="tr-TR" i="1" dirty="0">
                                <a:latin typeface="Cambria Math" panose="02040503050406030204" pitchFamily="18" charset="0"/>
                              </a:rPr>
                            </m:ctrlPr>
                          </m:sSupPr>
                          <m:e>
                            <m:r>
                              <a:rPr lang="tr-TR" i="1" dirty="0">
                                <a:latin typeface="Cambria Math" panose="02040503050406030204" pitchFamily="18" charset="0"/>
                              </a:rPr>
                              <m:t>10</m:t>
                            </m:r>
                          </m:e>
                          <m:sup>
                            <m:r>
                              <a:rPr lang="tr-TR" i="1" dirty="0">
                                <a:latin typeface="Cambria Math" panose="02040503050406030204" pitchFamily="18" charset="0"/>
                              </a:rPr>
                              <m:t>0,1∗9</m:t>
                            </m:r>
                            <m:r>
                              <a:rPr lang="tr-TR" b="0" i="1" dirty="0" smtClean="0">
                                <a:latin typeface="Cambria Math" panose="02040503050406030204" pitchFamily="18" charset="0"/>
                              </a:rPr>
                              <m:t>6,1</m:t>
                            </m:r>
                          </m:sup>
                        </m:sSup>
                        <m:r>
                          <a:rPr lang="tr-TR" b="0" i="1" dirty="0" smtClean="0">
                            <a:latin typeface="Cambria Math" panose="02040503050406030204" pitchFamily="18" charset="0"/>
                          </a:rPr>
                          <m:t>)</m:t>
                        </m:r>
                      </m:e>
                    </m:nary>
                  </m:oMath>
                </a14:m>
                <a:endParaRPr lang="en-US" dirty="0"/>
              </a:p>
            </p:txBody>
          </p:sp>
        </mc:Choice>
        <mc:Fallback xmlns="">
          <p:sp>
            <p:nvSpPr>
              <p:cNvPr id="6" name="Metin kutusu 5"/>
              <p:cNvSpPr txBox="1">
                <a:spLocks noRot="1" noChangeAspect="1" noMove="1" noResize="1" noEditPoints="1" noAdjustHandles="1" noChangeArrowheads="1" noChangeShapeType="1" noTextEdit="1"/>
              </p:cNvSpPr>
              <p:nvPr/>
            </p:nvSpPr>
            <p:spPr>
              <a:xfrm>
                <a:off x="1046017" y="4179598"/>
                <a:ext cx="10522527" cy="484876"/>
              </a:xfrm>
              <a:prstGeom prst="rect">
                <a:avLst/>
              </a:prstGeom>
              <a:blipFill>
                <a:blip r:embed="rId3"/>
                <a:stretch>
                  <a:fillRect t="-79747" b="-1316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Metin kutusu 6"/>
              <p:cNvSpPr txBox="1"/>
              <p:nvPr/>
            </p:nvSpPr>
            <p:spPr>
              <a:xfrm>
                <a:off x="1149927" y="5066706"/>
                <a:ext cx="9892146" cy="944746"/>
              </a:xfrm>
              <a:prstGeom prst="rect">
                <a:avLst/>
              </a:prstGeom>
              <a:noFill/>
            </p:spPr>
            <p:txBody>
              <a:bodyPr wrap="square" rtlCol="0">
                <a:spAutoFit/>
              </a:bodyPr>
              <a:lstStyle/>
              <a:p>
                <a:r>
                  <a:rPr lang="tr-TR" dirty="0" smtClean="0"/>
                  <a:t>Buradan </a:t>
                </a:r>
                <a14:m>
                  <m:oMath xmlns:m="http://schemas.openxmlformats.org/officeDocument/2006/math">
                    <m:sSub>
                      <m:sSubPr>
                        <m:ctrlPr>
                          <a:rPr lang="en-US" i="1">
                            <a:latin typeface="Cambria Math" panose="02040503050406030204" pitchFamily="18" charset="0"/>
                          </a:rPr>
                        </m:ctrlPr>
                      </m:sSubPr>
                      <m:e>
                        <m:r>
                          <a:rPr lang="tr-TR" i="1">
                            <a:latin typeface="Cambria Math" panose="02040503050406030204" pitchFamily="18" charset="0"/>
                          </a:rPr>
                          <m:t>𝐿</m:t>
                        </m:r>
                      </m:e>
                      <m:sub>
                        <m:r>
                          <a:rPr lang="tr-TR" i="1">
                            <a:latin typeface="Cambria Math" panose="02040503050406030204" pitchFamily="18" charset="0"/>
                          </a:rPr>
                          <m:t>𝑝</m:t>
                        </m:r>
                        <m:r>
                          <a:rPr lang="tr-TR" i="1">
                            <a:latin typeface="Cambria Math" panose="02040503050406030204" pitchFamily="18" charset="0"/>
                          </a:rPr>
                          <m:t>,</m:t>
                        </m:r>
                        <m:r>
                          <a:rPr lang="tr-TR" i="1">
                            <a:latin typeface="Cambria Math" panose="02040503050406030204" pitchFamily="18" charset="0"/>
                          </a:rPr>
                          <m:t>𝐴</m:t>
                        </m:r>
                        <m:r>
                          <a:rPr lang="tr-TR" i="1">
                            <a:latin typeface="Cambria Math" panose="02040503050406030204" pitchFamily="18" charset="0"/>
                          </a:rPr>
                          <m:t>,</m:t>
                        </m:r>
                        <m:r>
                          <a:rPr lang="tr-TR" i="1">
                            <a:latin typeface="Cambria Math" panose="02040503050406030204" pitchFamily="18" charset="0"/>
                          </a:rPr>
                          <m:t>𝑒𝑞𝑇𝑚</m:t>
                        </m:r>
                      </m:sub>
                    </m:sSub>
                    <m:r>
                      <a:rPr lang="tr-TR" i="1">
                        <a:latin typeface="Cambria Math" panose="02040503050406030204" pitchFamily="18" charset="0"/>
                      </a:rPr>
                      <m:t>(</m:t>
                    </m:r>
                  </m:oMath>
                </a14:m>
                <a:r>
                  <a:rPr lang="tr-TR" dirty="0" smtClean="0"/>
                  <a:t>kesme)=96,09 </a:t>
                </a:r>
                <a:r>
                  <a:rPr lang="tr-TR" dirty="0" err="1" smtClean="0"/>
                  <a:t>db</a:t>
                </a:r>
                <a:r>
                  <a:rPr lang="tr-TR" dirty="0" smtClean="0"/>
                  <a:t> (A) çıkacaktır. </a:t>
                </a:r>
                <a:endParaRPr lang="tr-TR" dirty="0"/>
              </a:p>
              <a:p>
                <a:r>
                  <a:rPr lang="tr-TR" dirty="0" smtClean="0"/>
                  <a:t>Aynı yöntem ile diğer Görevleri hesaplarsak;</a:t>
                </a:r>
              </a:p>
              <a:p>
                <a:r>
                  <a:rPr lang="tr-TR" dirty="0" smtClean="0"/>
                  <a:t> </a:t>
                </a:r>
                <a:endParaRPr lang="en-US" dirty="0"/>
              </a:p>
            </p:txBody>
          </p:sp>
        </mc:Choice>
        <mc:Fallback xmlns="">
          <p:sp>
            <p:nvSpPr>
              <p:cNvPr id="7" name="Metin kutusu 6"/>
              <p:cNvSpPr txBox="1">
                <a:spLocks noRot="1" noChangeAspect="1" noMove="1" noResize="1" noEditPoints="1" noAdjustHandles="1" noChangeArrowheads="1" noChangeShapeType="1" noTextEdit="1"/>
              </p:cNvSpPr>
              <p:nvPr/>
            </p:nvSpPr>
            <p:spPr>
              <a:xfrm>
                <a:off x="1149927" y="5066706"/>
                <a:ext cx="9892146" cy="944746"/>
              </a:xfrm>
              <a:prstGeom prst="rect">
                <a:avLst/>
              </a:prstGeom>
              <a:blipFill>
                <a:blip r:embed="rId4"/>
                <a:stretch>
                  <a:fillRect l="-555" t="-2581"/>
                </a:stretch>
              </a:blipFill>
            </p:spPr>
            <p:txBody>
              <a:bodyPr/>
              <a:lstStyle/>
              <a:p>
                <a:r>
                  <a:rPr lang="en-US">
                    <a:noFill/>
                  </a:rPr>
                  <a:t> </a:t>
                </a:r>
              </a:p>
            </p:txBody>
          </p:sp>
        </mc:Fallback>
      </mc:AlternateContent>
    </p:spTree>
    <p:extLst>
      <p:ext uri="{BB962C8B-B14F-4D97-AF65-F5344CB8AC3E}">
        <p14:creationId xmlns:p14="http://schemas.microsoft.com/office/powerpoint/2010/main" val="6130625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Görev Bazlı Ölçümler (TS EN ISO 9612)</a:t>
            </a:r>
            <a:endParaRPr lang="en-US" dirty="0"/>
          </a:p>
        </p:txBody>
      </p:sp>
      <p:sp>
        <p:nvSpPr>
          <p:cNvPr id="3" name="İçerik Yer Tutucusu 2"/>
          <p:cNvSpPr>
            <a:spLocks noGrp="1"/>
          </p:cNvSpPr>
          <p:nvPr>
            <p:ph idx="1"/>
          </p:nvPr>
        </p:nvSpPr>
        <p:spPr/>
        <p:txBody>
          <a:bodyPr/>
          <a:lstStyle/>
          <a:p>
            <a:r>
              <a:rPr lang="tr-TR" dirty="0" smtClean="0"/>
              <a:t>Görev 1 =96,09</a:t>
            </a:r>
            <a:r>
              <a:rPr lang="tr-TR" dirty="0"/>
              <a:t>db(A), </a:t>
            </a:r>
          </a:p>
          <a:p>
            <a:r>
              <a:rPr lang="tr-TR" dirty="0" smtClean="0"/>
              <a:t>Görev 2 =91,42</a:t>
            </a:r>
            <a:r>
              <a:rPr lang="tr-TR" dirty="0"/>
              <a:t>db(A), </a:t>
            </a:r>
            <a:endParaRPr lang="tr-TR" dirty="0" smtClean="0"/>
          </a:p>
          <a:p>
            <a:r>
              <a:rPr lang="tr-TR" dirty="0" smtClean="0"/>
              <a:t>Görev 3=83,47</a:t>
            </a:r>
            <a:r>
              <a:rPr lang="tr-TR" dirty="0"/>
              <a:t>db(A</a:t>
            </a:r>
            <a:r>
              <a:rPr lang="tr-TR" dirty="0" smtClean="0"/>
              <a:t>), çıkacaktır. Yönetmelikle karşılaştırabilmek için Lex8 değerinin hesaplanması gerekmektedir;</a:t>
            </a:r>
          </a:p>
          <a:p>
            <a:pPr marL="0" indent="0">
              <a:buNone/>
            </a:pPr>
            <a:endParaRPr lang="tr-TR" dirty="0" smtClean="0"/>
          </a:p>
        </p:txBody>
      </p:sp>
      <p:pic>
        <p:nvPicPr>
          <p:cNvPr id="4" name="Resim 3"/>
          <p:cNvPicPr>
            <a:picLocks noChangeAspect="1"/>
          </p:cNvPicPr>
          <p:nvPr/>
        </p:nvPicPr>
        <p:blipFill>
          <a:blip r:embed="rId2"/>
          <a:stretch>
            <a:fillRect/>
          </a:stretch>
        </p:blipFill>
        <p:spPr>
          <a:xfrm>
            <a:off x="3417183" y="3676174"/>
            <a:ext cx="4978672" cy="998768"/>
          </a:xfrm>
          <a:prstGeom prst="rect">
            <a:avLst/>
          </a:prstGeom>
        </p:spPr>
      </p:pic>
      <p:pic>
        <p:nvPicPr>
          <p:cNvPr id="5" name="Resim 4"/>
          <p:cNvPicPr>
            <a:picLocks noChangeAspect="1"/>
          </p:cNvPicPr>
          <p:nvPr/>
        </p:nvPicPr>
        <p:blipFill>
          <a:blip r:embed="rId3"/>
          <a:stretch>
            <a:fillRect/>
          </a:stretch>
        </p:blipFill>
        <p:spPr>
          <a:xfrm>
            <a:off x="556652" y="4620225"/>
            <a:ext cx="8030696" cy="1905266"/>
          </a:xfrm>
          <a:prstGeom prst="rect">
            <a:avLst/>
          </a:prstGeom>
        </p:spPr>
      </p:pic>
    </p:spTree>
    <p:extLst>
      <p:ext uri="{BB962C8B-B14F-4D97-AF65-F5344CB8AC3E}">
        <p14:creationId xmlns:p14="http://schemas.microsoft.com/office/powerpoint/2010/main" val="25375188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Görev Bazlı Ölçümler (TS EN ISO 9612)</a:t>
            </a:r>
            <a:endParaRPr lang="en-US" dirty="0"/>
          </a:p>
        </p:txBody>
      </p:sp>
      <p:sp>
        <p:nvSpPr>
          <p:cNvPr id="3" name="İçerik Yer Tutucusu 2"/>
          <p:cNvSpPr>
            <a:spLocks noGrp="1"/>
          </p:cNvSpPr>
          <p:nvPr>
            <p:ph idx="1"/>
          </p:nvPr>
        </p:nvSpPr>
        <p:spPr/>
        <p:txBody>
          <a:bodyPr/>
          <a:lstStyle/>
          <a:p>
            <a:pPr algn="just"/>
            <a:r>
              <a:rPr lang="tr-TR" dirty="0" smtClean="0"/>
              <a:t>Bir önceki slayttaki formülle tüm görevlerin LEX8h değeri 89,6db(A) ve tüm görevlerde yapılan ölçümlerdeki en yüksek tepe değeri  144,5 </a:t>
            </a:r>
            <a:r>
              <a:rPr lang="tr-TR" dirty="0" err="1" smtClean="0"/>
              <a:t>dB</a:t>
            </a:r>
            <a:r>
              <a:rPr lang="tr-TR" dirty="0" smtClean="0"/>
              <a:t> (C) değeri alınarak yönetmeliğe göre değerlendirme yapılır. </a:t>
            </a:r>
            <a:endParaRPr lang="en-US" dirty="0"/>
          </a:p>
        </p:txBody>
      </p:sp>
    </p:spTree>
    <p:extLst>
      <p:ext uri="{BB962C8B-B14F-4D97-AF65-F5344CB8AC3E}">
        <p14:creationId xmlns:p14="http://schemas.microsoft.com/office/powerpoint/2010/main" val="27764268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İş Bazlı Ölçümler (TS EN ISO 9612)</a:t>
            </a:r>
            <a:endParaRPr lang="en-US" dirty="0"/>
          </a:p>
        </p:txBody>
      </p:sp>
      <p:sp>
        <p:nvSpPr>
          <p:cNvPr id="3" name="İçerik Yer Tutucusu 2"/>
          <p:cNvSpPr>
            <a:spLocks noGrp="1"/>
          </p:cNvSpPr>
          <p:nvPr>
            <p:ph idx="1"/>
          </p:nvPr>
        </p:nvSpPr>
        <p:spPr/>
        <p:txBody>
          <a:bodyPr>
            <a:normAutofit fontScale="85000" lnSpcReduction="20000"/>
          </a:bodyPr>
          <a:lstStyle/>
          <a:p>
            <a:pPr algn="just"/>
            <a:r>
              <a:rPr lang="en-US" dirty="0"/>
              <a:t>Bu </a:t>
            </a:r>
            <a:r>
              <a:rPr lang="en-US" dirty="0" err="1"/>
              <a:t>ölçüm</a:t>
            </a:r>
            <a:r>
              <a:rPr lang="en-US" dirty="0"/>
              <a:t> </a:t>
            </a:r>
            <a:r>
              <a:rPr lang="en-US" dirty="0" err="1"/>
              <a:t>stratejisinin</a:t>
            </a:r>
            <a:r>
              <a:rPr lang="en-US" dirty="0"/>
              <a:t> </a:t>
            </a:r>
            <a:r>
              <a:rPr lang="en-US" dirty="0" err="1"/>
              <a:t>prensibi</a:t>
            </a:r>
            <a:r>
              <a:rPr lang="en-US" dirty="0"/>
              <a:t> </a:t>
            </a:r>
            <a:r>
              <a:rPr lang="en-US" dirty="0" err="1"/>
              <a:t>homojen</a:t>
            </a:r>
            <a:r>
              <a:rPr lang="en-US" dirty="0"/>
              <a:t> </a:t>
            </a:r>
            <a:r>
              <a:rPr lang="en-US" dirty="0" err="1"/>
              <a:t>gürültü</a:t>
            </a:r>
            <a:r>
              <a:rPr lang="en-US" dirty="0"/>
              <a:t> </a:t>
            </a:r>
            <a:r>
              <a:rPr lang="en-US" dirty="0" err="1"/>
              <a:t>maruziyetine</a:t>
            </a:r>
            <a:r>
              <a:rPr lang="en-US" dirty="0"/>
              <a:t> </a:t>
            </a:r>
            <a:r>
              <a:rPr lang="en-US" dirty="0" err="1"/>
              <a:t>kalan</a:t>
            </a:r>
            <a:r>
              <a:rPr lang="en-US" dirty="0"/>
              <a:t> </a:t>
            </a:r>
            <a:r>
              <a:rPr lang="en-US" dirty="0" err="1"/>
              <a:t>çalışan</a:t>
            </a:r>
            <a:r>
              <a:rPr lang="en-US" dirty="0"/>
              <a:t> </a:t>
            </a:r>
            <a:r>
              <a:rPr lang="en-US" dirty="0" err="1"/>
              <a:t>grubundan</a:t>
            </a:r>
            <a:r>
              <a:rPr lang="en-US" dirty="0"/>
              <a:t> </a:t>
            </a:r>
            <a:r>
              <a:rPr lang="en-US" dirty="0" err="1"/>
              <a:t>rastgele</a:t>
            </a:r>
            <a:r>
              <a:rPr lang="en-US" dirty="0"/>
              <a:t> </a:t>
            </a:r>
            <a:r>
              <a:rPr lang="en-US" dirty="0" err="1"/>
              <a:t>en</a:t>
            </a:r>
            <a:r>
              <a:rPr lang="en-US" dirty="0"/>
              <a:t> </a:t>
            </a:r>
            <a:r>
              <a:rPr lang="en-US" dirty="0" err="1"/>
              <a:t>az</a:t>
            </a:r>
            <a:r>
              <a:rPr lang="en-US" dirty="0"/>
              <a:t> 5 </a:t>
            </a:r>
            <a:r>
              <a:rPr lang="en-US" dirty="0" err="1"/>
              <a:t>ölçüm</a:t>
            </a:r>
            <a:r>
              <a:rPr lang="en-US" dirty="0"/>
              <a:t> </a:t>
            </a:r>
            <a:r>
              <a:rPr lang="en-US" dirty="0" err="1"/>
              <a:t>gerçekleştirilmesidir</a:t>
            </a:r>
            <a:r>
              <a:rPr lang="en-US" dirty="0"/>
              <a:t>. </a:t>
            </a:r>
          </a:p>
          <a:p>
            <a:pPr algn="just"/>
            <a:r>
              <a:rPr lang="en-US" dirty="0"/>
              <a:t>Bu </a:t>
            </a:r>
            <a:r>
              <a:rPr lang="en-US" dirty="0" err="1"/>
              <a:t>stratejiye</a:t>
            </a:r>
            <a:r>
              <a:rPr lang="en-US" dirty="0"/>
              <a:t> </a:t>
            </a:r>
            <a:r>
              <a:rPr lang="en-US" dirty="0" err="1"/>
              <a:t>göre</a:t>
            </a:r>
            <a:r>
              <a:rPr lang="en-US" dirty="0"/>
              <a:t> </a:t>
            </a:r>
            <a:r>
              <a:rPr lang="en-US" dirty="0" err="1"/>
              <a:t>ölçüm</a:t>
            </a:r>
            <a:r>
              <a:rPr lang="en-US" dirty="0"/>
              <a:t> </a:t>
            </a:r>
            <a:r>
              <a:rPr lang="en-US" dirty="0" err="1"/>
              <a:t>yapmak</a:t>
            </a:r>
            <a:r>
              <a:rPr lang="en-US" dirty="0"/>
              <a:t> </a:t>
            </a:r>
            <a:r>
              <a:rPr lang="en-US" dirty="0" err="1"/>
              <a:t>için</a:t>
            </a:r>
            <a:r>
              <a:rPr lang="en-US" dirty="0"/>
              <a:t>; </a:t>
            </a:r>
          </a:p>
          <a:p>
            <a:pPr algn="just">
              <a:buFontTx/>
              <a:buChar char="-"/>
            </a:pPr>
            <a:r>
              <a:rPr lang="en-US" dirty="0" err="1" smtClean="0"/>
              <a:t>Aynı</a:t>
            </a:r>
            <a:r>
              <a:rPr lang="en-US" dirty="0" smtClean="0"/>
              <a:t> </a:t>
            </a:r>
            <a:r>
              <a:rPr lang="en-US" dirty="0" err="1"/>
              <a:t>gürültü</a:t>
            </a:r>
            <a:r>
              <a:rPr lang="en-US" dirty="0"/>
              <a:t> </a:t>
            </a:r>
            <a:r>
              <a:rPr lang="en-US" dirty="0" err="1"/>
              <a:t>maruziyetine</a:t>
            </a:r>
            <a:r>
              <a:rPr lang="en-US" dirty="0"/>
              <a:t> </a:t>
            </a:r>
            <a:r>
              <a:rPr lang="en-US" dirty="0" err="1"/>
              <a:t>maruz</a:t>
            </a:r>
            <a:r>
              <a:rPr lang="en-US" dirty="0"/>
              <a:t> </a:t>
            </a:r>
            <a:r>
              <a:rPr lang="en-US" dirty="0" err="1"/>
              <a:t>kalan</a:t>
            </a:r>
            <a:r>
              <a:rPr lang="en-US" dirty="0"/>
              <a:t> </a:t>
            </a:r>
            <a:r>
              <a:rPr lang="en-US" dirty="0" err="1"/>
              <a:t>çalışan</a:t>
            </a:r>
            <a:r>
              <a:rPr lang="en-US" dirty="0"/>
              <a:t> </a:t>
            </a:r>
            <a:r>
              <a:rPr lang="en-US" dirty="0" err="1"/>
              <a:t>grubundaki</a:t>
            </a:r>
            <a:r>
              <a:rPr lang="en-US" dirty="0"/>
              <a:t> </a:t>
            </a:r>
            <a:r>
              <a:rPr lang="en-US" dirty="0" err="1"/>
              <a:t>çalışan</a:t>
            </a:r>
            <a:r>
              <a:rPr lang="en-US" dirty="0"/>
              <a:t> </a:t>
            </a:r>
            <a:r>
              <a:rPr lang="en-US" dirty="0" err="1"/>
              <a:t>sayısı</a:t>
            </a:r>
            <a:r>
              <a:rPr lang="en-US" dirty="0"/>
              <a:t> </a:t>
            </a:r>
            <a:r>
              <a:rPr lang="en-US" dirty="0" err="1"/>
              <a:t>belirlenir</a:t>
            </a:r>
            <a:r>
              <a:rPr lang="en-US" dirty="0"/>
              <a:t>. </a:t>
            </a:r>
            <a:endParaRPr lang="tr-TR" dirty="0" smtClean="0"/>
          </a:p>
          <a:p>
            <a:pPr algn="just">
              <a:buFontTx/>
              <a:buChar char="-"/>
            </a:pPr>
            <a:r>
              <a:rPr lang="en-US" dirty="0" err="1" smtClean="0"/>
              <a:t>Çalışan</a:t>
            </a:r>
            <a:r>
              <a:rPr lang="en-US" dirty="0" smtClean="0"/>
              <a:t> </a:t>
            </a:r>
            <a:r>
              <a:rPr lang="en-US" dirty="0" err="1"/>
              <a:t>sayısına</a:t>
            </a:r>
            <a:r>
              <a:rPr lang="en-US" dirty="0"/>
              <a:t> </a:t>
            </a:r>
            <a:r>
              <a:rPr lang="en-US" dirty="0" err="1"/>
              <a:t>göre</a:t>
            </a:r>
            <a:r>
              <a:rPr lang="en-US" dirty="0"/>
              <a:t> </a:t>
            </a:r>
            <a:r>
              <a:rPr lang="en-US" dirty="0" err="1" smtClean="0"/>
              <a:t>tablodan</a:t>
            </a:r>
            <a:r>
              <a:rPr lang="en-US" dirty="0" smtClean="0"/>
              <a:t> </a:t>
            </a:r>
            <a:r>
              <a:rPr lang="en-US" dirty="0"/>
              <a:t>minimum </a:t>
            </a:r>
            <a:r>
              <a:rPr lang="en-US" dirty="0" err="1"/>
              <a:t>toplam</a:t>
            </a:r>
            <a:r>
              <a:rPr lang="en-US" dirty="0"/>
              <a:t> </a:t>
            </a:r>
            <a:r>
              <a:rPr lang="en-US" dirty="0" err="1"/>
              <a:t>ölçüm</a:t>
            </a:r>
            <a:r>
              <a:rPr lang="en-US" dirty="0"/>
              <a:t> </a:t>
            </a:r>
            <a:r>
              <a:rPr lang="en-US" dirty="0" err="1"/>
              <a:t>süresi</a:t>
            </a:r>
            <a:r>
              <a:rPr lang="en-US" dirty="0"/>
              <a:t> </a:t>
            </a:r>
            <a:r>
              <a:rPr lang="en-US" dirty="0" err="1" smtClean="0"/>
              <a:t>belirlenir</a:t>
            </a:r>
            <a:r>
              <a:rPr lang="tr-TR" dirty="0" smtClean="0"/>
              <a:t>.</a:t>
            </a:r>
          </a:p>
          <a:p>
            <a:pPr algn="just"/>
            <a:endParaRPr lang="en-US" dirty="0"/>
          </a:p>
          <a:p>
            <a:pPr algn="just"/>
            <a:r>
              <a:rPr lang="en-US" dirty="0"/>
              <a:t>- Her </a:t>
            </a:r>
            <a:r>
              <a:rPr lang="en-US" dirty="0" err="1"/>
              <a:t>homojen</a:t>
            </a:r>
            <a:r>
              <a:rPr lang="en-US" dirty="0"/>
              <a:t> </a:t>
            </a:r>
            <a:r>
              <a:rPr lang="en-US" dirty="0" err="1"/>
              <a:t>grubu</a:t>
            </a:r>
            <a:r>
              <a:rPr lang="en-US" dirty="0"/>
              <a:t> </a:t>
            </a:r>
            <a:r>
              <a:rPr lang="en-US" dirty="0" err="1"/>
              <a:t>temsilen</a:t>
            </a:r>
            <a:r>
              <a:rPr lang="en-US" dirty="0"/>
              <a:t> </a:t>
            </a:r>
            <a:r>
              <a:rPr lang="en-US" dirty="0" err="1"/>
              <a:t>en</a:t>
            </a:r>
            <a:r>
              <a:rPr lang="en-US" dirty="0"/>
              <a:t> </a:t>
            </a:r>
            <a:r>
              <a:rPr lang="en-US" dirty="0" err="1"/>
              <a:t>az</a:t>
            </a:r>
            <a:r>
              <a:rPr lang="en-US" dirty="0"/>
              <a:t> 5 </a:t>
            </a:r>
            <a:r>
              <a:rPr lang="en-US" dirty="0" err="1"/>
              <a:t>adet</a:t>
            </a:r>
            <a:r>
              <a:rPr lang="en-US" dirty="0"/>
              <a:t> </a:t>
            </a:r>
            <a:r>
              <a:rPr lang="en-US" dirty="0" err="1"/>
              <a:t>ölçüm</a:t>
            </a:r>
            <a:r>
              <a:rPr lang="en-US" dirty="0"/>
              <a:t> </a:t>
            </a:r>
            <a:r>
              <a:rPr lang="en-US" dirty="0" err="1"/>
              <a:t>yapılır</a:t>
            </a:r>
            <a:r>
              <a:rPr lang="en-US" dirty="0"/>
              <a:t>. Bu 5 </a:t>
            </a:r>
            <a:r>
              <a:rPr lang="en-US" dirty="0" err="1"/>
              <a:t>ölçümün</a:t>
            </a:r>
            <a:r>
              <a:rPr lang="en-US" dirty="0"/>
              <a:t> </a:t>
            </a:r>
            <a:r>
              <a:rPr lang="en-US" dirty="0" err="1"/>
              <a:t>toplam</a:t>
            </a:r>
            <a:r>
              <a:rPr lang="en-US" dirty="0"/>
              <a:t> </a:t>
            </a:r>
            <a:r>
              <a:rPr lang="en-US" dirty="0" err="1"/>
              <a:t>süresi</a:t>
            </a:r>
            <a:r>
              <a:rPr lang="en-US" dirty="0"/>
              <a:t> </a:t>
            </a:r>
            <a:r>
              <a:rPr lang="en-US" dirty="0" err="1"/>
              <a:t>yukarıda</a:t>
            </a:r>
            <a:r>
              <a:rPr lang="en-US" dirty="0"/>
              <a:t> </a:t>
            </a:r>
            <a:r>
              <a:rPr lang="en-US" dirty="0" err="1"/>
              <a:t>belirlenen</a:t>
            </a:r>
            <a:r>
              <a:rPr lang="en-US" dirty="0"/>
              <a:t> minimum </a:t>
            </a:r>
            <a:r>
              <a:rPr lang="en-US" dirty="0" err="1"/>
              <a:t>toplam</a:t>
            </a:r>
            <a:r>
              <a:rPr lang="en-US" dirty="0"/>
              <a:t> </a:t>
            </a:r>
            <a:r>
              <a:rPr lang="en-US" dirty="0" err="1"/>
              <a:t>ölçüm</a:t>
            </a:r>
            <a:r>
              <a:rPr lang="en-US" dirty="0"/>
              <a:t> </a:t>
            </a:r>
            <a:r>
              <a:rPr lang="en-US" dirty="0" err="1"/>
              <a:t>süresi</a:t>
            </a:r>
            <a:r>
              <a:rPr lang="en-US" dirty="0"/>
              <a:t> </a:t>
            </a:r>
            <a:r>
              <a:rPr lang="en-US" dirty="0" err="1"/>
              <a:t>kadar</a:t>
            </a:r>
            <a:r>
              <a:rPr lang="en-US" dirty="0"/>
              <a:t> </a:t>
            </a:r>
            <a:r>
              <a:rPr lang="en-US" dirty="0" err="1"/>
              <a:t>veya</a:t>
            </a:r>
            <a:r>
              <a:rPr lang="en-US" dirty="0"/>
              <a:t> </a:t>
            </a:r>
            <a:r>
              <a:rPr lang="en-US" dirty="0" err="1"/>
              <a:t>daha</a:t>
            </a:r>
            <a:r>
              <a:rPr lang="en-US" dirty="0"/>
              <a:t> </a:t>
            </a:r>
            <a:r>
              <a:rPr lang="en-US" dirty="0" err="1"/>
              <a:t>fazla</a:t>
            </a:r>
            <a:r>
              <a:rPr lang="en-US" dirty="0"/>
              <a:t> </a:t>
            </a:r>
            <a:r>
              <a:rPr lang="en-US" dirty="0" err="1"/>
              <a:t>olmalıdır</a:t>
            </a:r>
            <a:r>
              <a:rPr lang="en-US" dirty="0"/>
              <a:t>. Bu 5 </a:t>
            </a:r>
            <a:r>
              <a:rPr lang="en-US" dirty="0" err="1"/>
              <a:t>ölçüm</a:t>
            </a:r>
            <a:r>
              <a:rPr lang="en-US" dirty="0"/>
              <a:t> </a:t>
            </a:r>
            <a:r>
              <a:rPr lang="en-US" dirty="0" err="1"/>
              <a:t>rastgele</a:t>
            </a:r>
            <a:r>
              <a:rPr lang="en-US" dirty="0"/>
              <a:t> </a:t>
            </a:r>
            <a:r>
              <a:rPr lang="en-US" dirty="0" err="1"/>
              <a:t>farklı</a:t>
            </a:r>
            <a:r>
              <a:rPr lang="en-US" dirty="0"/>
              <a:t> </a:t>
            </a:r>
            <a:r>
              <a:rPr lang="en-US" dirty="0" err="1"/>
              <a:t>kişilerden</a:t>
            </a:r>
            <a:r>
              <a:rPr lang="en-US" dirty="0"/>
              <a:t> </a:t>
            </a:r>
            <a:r>
              <a:rPr lang="en-US" dirty="0" err="1"/>
              <a:t>alınabilir</a:t>
            </a:r>
            <a:r>
              <a:rPr lang="en-US" dirty="0"/>
              <a:t> </a:t>
            </a:r>
            <a:r>
              <a:rPr lang="en-US" dirty="0" err="1"/>
              <a:t>fakat</a:t>
            </a:r>
            <a:r>
              <a:rPr lang="en-US" dirty="0"/>
              <a:t> </a:t>
            </a:r>
            <a:r>
              <a:rPr lang="en-US" dirty="0" err="1"/>
              <a:t>ölçüm</a:t>
            </a:r>
            <a:r>
              <a:rPr lang="en-US" dirty="0"/>
              <a:t> </a:t>
            </a:r>
            <a:r>
              <a:rPr lang="en-US" dirty="0" err="1"/>
              <a:t>süreleri</a:t>
            </a:r>
            <a:r>
              <a:rPr lang="en-US" dirty="0"/>
              <a:t> </a:t>
            </a:r>
            <a:r>
              <a:rPr lang="en-US" dirty="0" err="1"/>
              <a:t>mümkün</a:t>
            </a:r>
            <a:r>
              <a:rPr lang="en-US" dirty="0"/>
              <a:t> </a:t>
            </a:r>
            <a:r>
              <a:rPr lang="en-US" dirty="0" err="1"/>
              <a:t>olduğunca</a:t>
            </a:r>
            <a:r>
              <a:rPr lang="en-US" dirty="0"/>
              <a:t> </a:t>
            </a:r>
            <a:r>
              <a:rPr lang="en-US" dirty="0" err="1"/>
              <a:t>eşit</a:t>
            </a:r>
            <a:r>
              <a:rPr lang="en-US" dirty="0"/>
              <a:t> </a:t>
            </a:r>
            <a:r>
              <a:rPr lang="en-US" dirty="0" err="1"/>
              <a:t>seçilmeye</a:t>
            </a:r>
            <a:r>
              <a:rPr lang="en-US" dirty="0"/>
              <a:t> </a:t>
            </a:r>
            <a:r>
              <a:rPr lang="en-US" dirty="0" err="1"/>
              <a:t>çalışılır</a:t>
            </a:r>
            <a:r>
              <a:rPr lang="en-US" dirty="0"/>
              <a:t>. </a:t>
            </a:r>
          </a:p>
          <a:p>
            <a:pPr algn="just"/>
            <a:r>
              <a:rPr lang="en-US" dirty="0"/>
              <a:t>- </a:t>
            </a:r>
            <a:r>
              <a:rPr lang="en-US" dirty="0" err="1"/>
              <a:t>Yapılan</a:t>
            </a:r>
            <a:r>
              <a:rPr lang="en-US" dirty="0"/>
              <a:t> </a:t>
            </a:r>
            <a:r>
              <a:rPr lang="en-US" dirty="0" err="1"/>
              <a:t>ölçüm</a:t>
            </a:r>
            <a:r>
              <a:rPr lang="en-US" dirty="0"/>
              <a:t> </a:t>
            </a:r>
            <a:r>
              <a:rPr lang="en-US" dirty="0" err="1"/>
              <a:t>sonuçlarından</a:t>
            </a:r>
            <a:r>
              <a:rPr lang="en-US" dirty="0"/>
              <a:t> </a:t>
            </a:r>
            <a:r>
              <a:rPr lang="en-US" dirty="0" err="1"/>
              <a:t>elde</a:t>
            </a:r>
            <a:r>
              <a:rPr lang="en-US" dirty="0"/>
              <a:t> </a:t>
            </a:r>
            <a:r>
              <a:rPr lang="en-US" dirty="0" err="1"/>
              <a:t>edilen</a:t>
            </a:r>
            <a:r>
              <a:rPr lang="en-US" dirty="0"/>
              <a:t> c1u1 </a:t>
            </a:r>
            <a:r>
              <a:rPr lang="en-US" dirty="0" err="1"/>
              <a:t>belirsizlik</a:t>
            </a:r>
            <a:r>
              <a:rPr lang="en-US" dirty="0"/>
              <a:t> </a:t>
            </a:r>
            <a:r>
              <a:rPr lang="en-US" dirty="0" err="1"/>
              <a:t>bileşeni</a:t>
            </a:r>
            <a:r>
              <a:rPr lang="en-US" dirty="0"/>
              <a:t> </a:t>
            </a:r>
            <a:r>
              <a:rPr lang="en-US" dirty="0" err="1"/>
              <a:t>değeri</a:t>
            </a:r>
            <a:r>
              <a:rPr lang="en-US" dirty="0"/>
              <a:t> 3,5 dB’ </a:t>
            </a:r>
            <a:r>
              <a:rPr lang="en-US" dirty="0" err="1"/>
              <a:t>i</a:t>
            </a:r>
            <a:r>
              <a:rPr lang="en-US" dirty="0"/>
              <a:t> </a:t>
            </a:r>
            <a:r>
              <a:rPr lang="en-US" dirty="0" err="1"/>
              <a:t>geçerse</a:t>
            </a:r>
            <a:r>
              <a:rPr lang="en-US" dirty="0"/>
              <a:t> </a:t>
            </a:r>
            <a:r>
              <a:rPr lang="en-US" dirty="0" err="1"/>
              <a:t>gruptaki</a:t>
            </a:r>
            <a:r>
              <a:rPr lang="en-US" dirty="0"/>
              <a:t> </a:t>
            </a:r>
            <a:r>
              <a:rPr lang="en-US" dirty="0" err="1"/>
              <a:t>ölçüm</a:t>
            </a:r>
            <a:r>
              <a:rPr lang="en-US" dirty="0"/>
              <a:t> </a:t>
            </a:r>
            <a:r>
              <a:rPr lang="en-US" dirty="0" err="1"/>
              <a:t>sayısı</a:t>
            </a:r>
            <a:r>
              <a:rPr lang="en-US" dirty="0"/>
              <a:t> </a:t>
            </a:r>
            <a:r>
              <a:rPr lang="en-US" dirty="0" err="1"/>
              <a:t>arttırılmalı</a:t>
            </a:r>
            <a:r>
              <a:rPr lang="en-US" dirty="0"/>
              <a:t> </a:t>
            </a:r>
            <a:r>
              <a:rPr lang="en-US" dirty="0" err="1"/>
              <a:t>veya</a:t>
            </a:r>
            <a:r>
              <a:rPr lang="en-US" dirty="0"/>
              <a:t> </a:t>
            </a:r>
            <a:r>
              <a:rPr lang="en-US" dirty="0" err="1"/>
              <a:t>grup</a:t>
            </a:r>
            <a:r>
              <a:rPr lang="en-US" dirty="0"/>
              <a:t> </a:t>
            </a:r>
            <a:r>
              <a:rPr lang="en-US" dirty="0" err="1"/>
              <a:t>yeniden</a:t>
            </a:r>
            <a:r>
              <a:rPr lang="en-US" dirty="0"/>
              <a:t> </a:t>
            </a:r>
            <a:r>
              <a:rPr lang="en-US" dirty="0" err="1"/>
              <a:t>belirlenmelidir</a:t>
            </a:r>
            <a:r>
              <a:rPr lang="en-US" dirty="0"/>
              <a:t>. </a:t>
            </a:r>
            <a:r>
              <a:rPr lang="tr-TR" dirty="0" smtClean="0"/>
              <a:t>(Bu belirsizlik değerinin hesaplanması ayrıca bir slayt konusu</a:t>
            </a:r>
            <a:r>
              <a:rPr lang="tr-TR" dirty="0" smtClean="0">
                <a:sym typeface="Wingdings" panose="05000000000000000000" pitchFamily="2" charset="2"/>
              </a:rPr>
              <a:t>)</a:t>
            </a:r>
            <a:endParaRPr lang="en-US" dirty="0"/>
          </a:p>
          <a:p>
            <a:pPr marL="0" indent="0" algn="just">
              <a:buNone/>
            </a:pPr>
            <a:endParaRPr lang="en-US" dirty="0"/>
          </a:p>
          <a:p>
            <a:endParaRPr lang="en-US" dirty="0"/>
          </a:p>
        </p:txBody>
      </p:sp>
    </p:spTree>
    <p:extLst>
      <p:ext uri="{BB962C8B-B14F-4D97-AF65-F5344CB8AC3E}">
        <p14:creationId xmlns:p14="http://schemas.microsoft.com/office/powerpoint/2010/main" val="26527589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642713" y="461738"/>
            <a:ext cx="11113658" cy="5246335"/>
          </a:xfrm>
          <a:prstGeom prst="rect">
            <a:avLst/>
          </a:prstGeom>
        </p:spPr>
      </p:pic>
    </p:spTree>
    <p:extLst>
      <p:ext uri="{BB962C8B-B14F-4D97-AF65-F5344CB8AC3E}">
        <p14:creationId xmlns:p14="http://schemas.microsoft.com/office/powerpoint/2010/main" val="7679305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İş Bazlı Ölçümler (TS EN ISO 9612)</a:t>
            </a:r>
            <a:endParaRPr lang="en-US" dirty="0"/>
          </a:p>
        </p:txBody>
      </p:sp>
      <mc:AlternateContent xmlns:mc="http://schemas.openxmlformats.org/markup-compatibility/2006">
        <mc:Choice xmlns:a14="http://schemas.microsoft.com/office/drawing/2010/main" Requires="a14">
          <p:sp>
            <p:nvSpPr>
              <p:cNvPr id="3" name="İçerik Yer Tutucusu 2"/>
              <p:cNvSpPr>
                <a:spLocks noGrp="1"/>
              </p:cNvSpPr>
              <p:nvPr>
                <p:ph idx="1"/>
              </p:nvPr>
            </p:nvSpPr>
            <p:spPr>
              <a:xfrm>
                <a:off x="949036" y="1811770"/>
                <a:ext cx="10515600" cy="4351338"/>
              </a:xfrm>
            </p:spPr>
            <p:txBody>
              <a:bodyPr/>
              <a:lstStyle/>
              <a:p>
                <a:pPr algn="just"/>
                <a:r>
                  <a:rPr lang="tr-TR" dirty="0" smtClean="0"/>
                  <a:t>Örnek: Bir dikim atölyesinde 12 kişi çalışmaktadır. Ölçümlere başlamadan önce ne kadar süre ile ölçüm yapacağımızı bir önceki tablodan hesaplamamız gerekmektedir;</a:t>
                </a:r>
              </a:p>
              <a:p>
                <a:pPr marL="0" indent="0" algn="just">
                  <a:buNone/>
                </a:pPr>
                <a:r>
                  <a:rPr lang="tr-TR" dirty="0" smtClean="0"/>
                  <a:t>5h+(</a:t>
                </a:r>
                <a14:m>
                  <m:oMath xmlns:m="http://schemas.openxmlformats.org/officeDocument/2006/math">
                    <m:sSub>
                      <m:sSubPr>
                        <m:ctrlPr>
                          <a:rPr lang="tr-TR" i="1" smtClean="0">
                            <a:latin typeface="Cambria Math" panose="02040503050406030204" pitchFamily="18" charset="0"/>
                          </a:rPr>
                        </m:ctrlPr>
                      </m:sSubPr>
                      <m:e>
                        <m:r>
                          <a:rPr lang="tr-TR" b="0" i="1" smtClean="0">
                            <a:latin typeface="Cambria Math" panose="02040503050406030204" pitchFamily="18" charset="0"/>
                          </a:rPr>
                          <m:t>𝑛</m:t>
                        </m:r>
                      </m:e>
                      <m:sub>
                        <m:r>
                          <a:rPr lang="tr-TR" b="0" i="1" smtClean="0">
                            <a:latin typeface="Cambria Math" panose="02040503050406030204" pitchFamily="18" charset="0"/>
                          </a:rPr>
                          <m:t>𝑔</m:t>
                        </m:r>
                      </m:sub>
                    </m:sSub>
                  </m:oMath>
                </a14:m>
                <a:r>
                  <a:rPr lang="tr-TR" dirty="0" smtClean="0"/>
                  <a:t>-5)*0,5 = 5+(12-5)*0,5=8,5 saat toplamda ölçüm yapmamız gerekmektedir. Toplamda da en az 5 kişiden ölçüm almamız gerekiyor bu yüzden her kişiden en az 102 </a:t>
                </a:r>
                <a:r>
                  <a:rPr lang="tr-TR" dirty="0" err="1" smtClean="0"/>
                  <a:t>dk</a:t>
                </a:r>
                <a:r>
                  <a:rPr lang="tr-TR" dirty="0" smtClean="0"/>
                  <a:t> ölçüm almam gerekmektedir. Homojen gruptaki rastgele 5 kişi belirlenir ve ölçümlere başlanır. Ölçüm sonucu ilgili hesaplamalar yapılır ve yönetmelik ile değerlendirilir.</a:t>
                </a:r>
                <a:endParaRPr lang="en-US" dirty="0"/>
              </a:p>
            </p:txBody>
          </p:sp>
        </mc:Choice>
        <mc:Fallback>
          <p:sp>
            <p:nvSpPr>
              <p:cNvPr id="3" name="İçerik Yer Tutucusu 2"/>
              <p:cNvSpPr>
                <a:spLocks noGrp="1" noRot="1" noChangeAspect="1" noMove="1" noResize="1" noEditPoints="1" noAdjustHandles="1" noChangeArrowheads="1" noChangeShapeType="1" noTextEdit="1"/>
              </p:cNvSpPr>
              <p:nvPr>
                <p:ph idx="1"/>
              </p:nvPr>
            </p:nvSpPr>
            <p:spPr>
              <a:xfrm>
                <a:off x="949036" y="1811770"/>
                <a:ext cx="10515600" cy="4351338"/>
              </a:xfrm>
              <a:blipFill>
                <a:blip r:embed="rId2"/>
                <a:stretch>
                  <a:fillRect l="-1217" t="-2241" r="-1159"/>
                </a:stretch>
              </a:blipFill>
            </p:spPr>
            <p:txBody>
              <a:bodyPr/>
              <a:lstStyle/>
              <a:p>
                <a:r>
                  <a:rPr lang="en-US">
                    <a:noFill/>
                  </a:rPr>
                  <a:t> </a:t>
                </a:r>
              </a:p>
            </p:txBody>
          </p:sp>
        </mc:Fallback>
      </mc:AlternateContent>
    </p:spTree>
    <p:extLst>
      <p:ext uri="{BB962C8B-B14F-4D97-AF65-F5344CB8AC3E}">
        <p14:creationId xmlns:p14="http://schemas.microsoft.com/office/powerpoint/2010/main" val="8225335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Bir İşin </a:t>
            </a:r>
            <a:r>
              <a:rPr lang="tr-TR" dirty="0" err="1" smtClean="0"/>
              <a:t>Leq</a:t>
            </a:r>
            <a:r>
              <a:rPr lang="tr-TR" dirty="0" smtClean="0"/>
              <a:t> Değerinin Hesaplanması</a:t>
            </a:r>
            <a:endParaRPr lang="en-US" dirty="0"/>
          </a:p>
        </p:txBody>
      </p:sp>
      <p:pic>
        <p:nvPicPr>
          <p:cNvPr id="4" name="İçerik Yer Tutucusu 3"/>
          <p:cNvPicPr>
            <a:picLocks noGrp="1" noChangeAspect="1"/>
          </p:cNvPicPr>
          <p:nvPr>
            <p:ph idx="1"/>
          </p:nvPr>
        </p:nvPicPr>
        <p:blipFill>
          <a:blip r:embed="rId2"/>
          <a:stretch>
            <a:fillRect/>
          </a:stretch>
        </p:blipFill>
        <p:spPr>
          <a:xfrm>
            <a:off x="2183404" y="1690688"/>
            <a:ext cx="6713723" cy="1260330"/>
          </a:xfrm>
          <a:prstGeom prst="rect">
            <a:avLst/>
          </a:prstGeom>
        </p:spPr>
      </p:pic>
      <p:sp>
        <p:nvSpPr>
          <p:cNvPr id="5" name="Dikdörtgen 4"/>
          <p:cNvSpPr/>
          <p:nvPr/>
        </p:nvSpPr>
        <p:spPr>
          <a:xfrm>
            <a:off x="838200" y="2773418"/>
            <a:ext cx="6096000" cy="1200329"/>
          </a:xfrm>
          <a:prstGeom prst="rect">
            <a:avLst/>
          </a:prstGeom>
        </p:spPr>
        <p:txBody>
          <a:bodyPr>
            <a:spAutoFit/>
          </a:bodyPr>
          <a:lstStyle/>
          <a:p>
            <a:pPr algn="just"/>
            <a:r>
              <a:rPr lang="en-US" dirty="0" err="1">
                <a:solidFill>
                  <a:srgbClr val="000000"/>
                </a:solidFill>
                <a:latin typeface="Arial" panose="020B0604020202020204" pitchFamily="34" charset="0"/>
              </a:rPr>
              <a:t>Lp,A,eq,T,m</a:t>
            </a:r>
            <a:r>
              <a:rPr lang="en-US" dirty="0">
                <a:solidFill>
                  <a:srgbClr val="000000"/>
                </a:solidFill>
                <a:latin typeface="Arial" panose="020B0604020202020204" pitchFamily="34" charset="0"/>
              </a:rPr>
              <a:t> : </a:t>
            </a:r>
            <a:r>
              <a:rPr lang="en-US" dirty="0" err="1">
                <a:solidFill>
                  <a:srgbClr val="000000"/>
                </a:solidFill>
                <a:latin typeface="Arial" panose="020B0604020202020204" pitchFamily="34" charset="0"/>
              </a:rPr>
              <a:t>İşin</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belirli</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bir</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süre</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için</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eşdeğer</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ses</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basınç</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seviyesi</a:t>
            </a:r>
            <a:r>
              <a:rPr lang="en-US" dirty="0">
                <a:solidFill>
                  <a:srgbClr val="000000"/>
                </a:solidFill>
                <a:latin typeface="Arial" panose="020B0604020202020204" pitchFamily="34" charset="0"/>
              </a:rPr>
              <a:t> </a:t>
            </a:r>
          </a:p>
          <a:p>
            <a:pPr algn="just"/>
            <a:r>
              <a:rPr lang="en-US" dirty="0">
                <a:solidFill>
                  <a:srgbClr val="000000"/>
                </a:solidFill>
                <a:latin typeface="Arial" panose="020B0604020202020204" pitchFamily="34" charset="0"/>
              </a:rPr>
              <a:t>N: </a:t>
            </a:r>
            <a:r>
              <a:rPr lang="en-US" dirty="0" err="1">
                <a:solidFill>
                  <a:srgbClr val="000000"/>
                </a:solidFill>
                <a:latin typeface="Arial" panose="020B0604020202020204" pitchFamily="34" charset="0"/>
              </a:rPr>
              <a:t>iş</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için</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alınmış</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toplam</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ölçüm</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sayısı</a:t>
            </a:r>
            <a:r>
              <a:rPr lang="en-US" dirty="0">
                <a:solidFill>
                  <a:srgbClr val="000000"/>
                </a:solidFill>
                <a:latin typeface="Arial" panose="020B0604020202020204" pitchFamily="34" charset="0"/>
              </a:rPr>
              <a:t> </a:t>
            </a:r>
          </a:p>
          <a:p>
            <a:pPr algn="just"/>
            <a:r>
              <a:rPr lang="en-US" dirty="0">
                <a:solidFill>
                  <a:srgbClr val="000000"/>
                </a:solidFill>
                <a:latin typeface="Arial" panose="020B0604020202020204" pitchFamily="34" charset="0"/>
              </a:rPr>
              <a:t>n: </a:t>
            </a:r>
            <a:r>
              <a:rPr lang="en-US" dirty="0" err="1">
                <a:solidFill>
                  <a:srgbClr val="000000"/>
                </a:solidFill>
                <a:latin typeface="Arial" panose="020B0604020202020204" pitchFamily="34" charset="0"/>
              </a:rPr>
              <a:t>iş</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için</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alınmış</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ölçümün</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sıra</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numarası</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olmak</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üzere</a:t>
            </a:r>
            <a:r>
              <a:rPr lang="en-US" dirty="0">
                <a:solidFill>
                  <a:srgbClr val="000000"/>
                </a:solidFill>
                <a:latin typeface="Arial" panose="020B0604020202020204" pitchFamily="34" charset="0"/>
              </a:rPr>
              <a:t>: </a:t>
            </a:r>
            <a:endParaRPr lang="en-US" dirty="0"/>
          </a:p>
        </p:txBody>
      </p:sp>
      <p:pic>
        <p:nvPicPr>
          <p:cNvPr id="6" name="Resim 5"/>
          <p:cNvPicPr>
            <a:picLocks noChangeAspect="1"/>
          </p:cNvPicPr>
          <p:nvPr/>
        </p:nvPicPr>
        <p:blipFill>
          <a:blip r:embed="rId3"/>
          <a:stretch>
            <a:fillRect/>
          </a:stretch>
        </p:blipFill>
        <p:spPr>
          <a:xfrm>
            <a:off x="3071264" y="3992131"/>
            <a:ext cx="4936756" cy="1064346"/>
          </a:xfrm>
          <a:prstGeom prst="rect">
            <a:avLst/>
          </a:prstGeom>
        </p:spPr>
      </p:pic>
      <p:sp>
        <p:nvSpPr>
          <p:cNvPr id="7" name="Dikdörtgen 6"/>
          <p:cNvSpPr/>
          <p:nvPr/>
        </p:nvSpPr>
        <p:spPr>
          <a:xfrm>
            <a:off x="838200" y="5451259"/>
            <a:ext cx="6096000" cy="646331"/>
          </a:xfrm>
          <a:prstGeom prst="rect">
            <a:avLst/>
          </a:prstGeom>
        </p:spPr>
        <p:txBody>
          <a:bodyPr>
            <a:spAutoFit/>
          </a:bodyPr>
          <a:lstStyle/>
          <a:p>
            <a:pPr algn="just"/>
            <a:r>
              <a:rPr lang="en-US" dirty="0" err="1">
                <a:solidFill>
                  <a:srgbClr val="000000"/>
                </a:solidFill>
                <a:latin typeface="Arial" panose="020B0604020202020204" pitchFamily="34" charset="0"/>
              </a:rPr>
              <a:t>Te</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Efektif</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günlük</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çalışma</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süresi</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sa</a:t>
            </a:r>
            <a:r>
              <a:rPr lang="en-US" dirty="0">
                <a:solidFill>
                  <a:srgbClr val="000000"/>
                </a:solidFill>
                <a:latin typeface="Arial" panose="020B0604020202020204" pitchFamily="34" charset="0"/>
              </a:rPr>
              <a:t>) </a:t>
            </a:r>
          </a:p>
          <a:p>
            <a:pPr algn="just"/>
            <a:r>
              <a:rPr lang="en-US" dirty="0">
                <a:solidFill>
                  <a:srgbClr val="000000"/>
                </a:solidFill>
                <a:latin typeface="Arial" panose="020B0604020202020204" pitchFamily="34" charset="0"/>
              </a:rPr>
              <a:t>T</a:t>
            </a:r>
            <a:r>
              <a:rPr lang="en-US" sz="1100" baseline="30000" dirty="0">
                <a:solidFill>
                  <a:srgbClr val="000000"/>
                </a:solidFill>
                <a:latin typeface="Arial" panose="020B0604020202020204" pitchFamily="34" charset="0"/>
              </a:rPr>
              <a:t>0 </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Referans</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süre</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sa</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olmak</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üzere</a:t>
            </a:r>
            <a:r>
              <a:rPr lang="en-US" dirty="0">
                <a:solidFill>
                  <a:srgbClr val="000000"/>
                </a:solidFill>
                <a:latin typeface="Arial" panose="020B0604020202020204" pitchFamily="34" charset="0"/>
              </a:rPr>
              <a:t> </a:t>
            </a:r>
            <a:endParaRPr lang="en-US" dirty="0"/>
          </a:p>
        </p:txBody>
      </p:sp>
    </p:spTree>
    <p:extLst>
      <p:ext uri="{BB962C8B-B14F-4D97-AF65-F5344CB8AC3E}">
        <p14:creationId xmlns:p14="http://schemas.microsoft.com/office/powerpoint/2010/main" val="23682725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Tam Gün Ölçümleri (TS EN ISO 9612)</a:t>
            </a:r>
            <a:endParaRPr lang="en-US" dirty="0"/>
          </a:p>
        </p:txBody>
      </p:sp>
      <p:sp>
        <p:nvSpPr>
          <p:cNvPr id="3" name="İçerik Yer Tutucusu 2"/>
          <p:cNvSpPr>
            <a:spLocks noGrp="1"/>
          </p:cNvSpPr>
          <p:nvPr>
            <p:ph idx="1"/>
          </p:nvPr>
        </p:nvSpPr>
        <p:spPr/>
        <p:txBody>
          <a:bodyPr/>
          <a:lstStyle/>
          <a:p>
            <a:pPr algn="just"/>
            <a:r>
              <a:rPr lang="en-US" dirty="0"/>
              <a:t>Bu </a:t>
            </a:r>
            <a:r>
              <a:rPr lang="en-US" dirty="0" err="1"/>
              <a:t>ölçüm</a:t>
            </a:r>
            <a:r>
              <a:rPr lang="en-US" dirty="0"/>
              <a:t> </a:t>
            </a:r>
            <a:r>
              <a:rPr lang="en-US" dirty="0" err="1"/>
              <a:t>stratejisinde</a:t>
            </a:r>
            <a:r>
              <a:rPr lang="en-US" dirty="0"/>
              <a:t> </a:t>
            </a:r>
            <a:r>
              <a:rPr lang="en-US" dirty="0" err="1"/>
              <a:t>ölçüm</a:t>
            </a:r>
            <a:r>
              <a:rPr lang="en-US" dirty="0"/>
              <a:t> </a:t>
            </a:r>
            <a:r>
              <a:rPr lang="en-US" dirty="0" err="1"/>
              <a:t>bütün</a:t>
            </a:r>
            <a:r>
              <a:rPr lang="en-US" dirty="0"/>
              <a:t> </a:t>
            </a:r>
            <a:r>
              <a:rPr lang="en-US" dirty="0" err="1"/>
              <a:t>çalışma</a:t>
            </a:r>
            <a:r>
              <a:rPr lang="en-US" dirty="0"/>
              <a:t> </a:t>
            </a:r>
            <a:r>
              <a:rPr lang="en-US" dirty="0" err="1"/>
              <a:t>periyodu</a:t>
            </a:r>
            <a:r>
              <a:rPr lang="en-US" dirty="0"/>
              <a:t> </a:t>
            </a:r>
            <a:r>
              <a:rPr lang="en-US" dirty="0" err="1"/>
              <a:t>içerisindeki</a:t>
            </a:r>
            <a:r>
              <a:rPr lang="en-US" dirty="0"/>
              <a:t> </a:t>
            </a:r>
            <a:r>
              <a:rPr lang="en-US" dirty="0" err="1"/>
              <a:t>bütün</a:t>
            </a:r>
            <a:r>
              <a:rPr lang="en-US" dirty="0"/>
              <a:t> </a:t>
            </a:r>
            <a:r>
              <a:rPr lang="en-US" dirty="0" err="1"/>
              <a:t>gürültü</a:t>
            </a:r>
            <a:r>
              <a:rPr lang="en-US" dirty="0"/>
              <a:t> ve </a:t>
            </a:r>
            <a:r>
              <a:rPr lang="en-US" dirty="0" err="1"/>
              <a:t>sessiz</a:t>
            </a:r>
            <a:r>
              <a:rPr lang="en-US" dirty="0"/>
              <a:t> </a:t>
            </a:r>
            <a:r>
              <a:rPr lang="en-US" dirty="0" err="1"/>
              <a:t>süreleri</a:t>
            </a:r>
            <a:r>
              <a:rPr lang="en-US" dirty="0"/>
              <a:t> </a:t>
            </a:r>
            <a:r>
              <a:rPr lang="en-US" dirty="0" err="1"/>
              <a:t>kapsar</a:t>
            </a:r>
            <a:r>
              <a:rPr lang="en-US" dirty="0"/>
              <a:t>. Her </a:t>
            </a:r>
            <a:r>
              <a:rPr lang="en-US" dirty="0" err="1"/>
              <a:t>bir</a:t>
            </a:r>
            <a:r>
              <a:rPr lang="en-US" dirty="0"/>
              <a:t> </a:t>
            </a:r>
            <a:r>
              <a:rPr lang="en-US" dirty="0" err="1"/>
              <a:t>maruziyet</a:t>
            </a:r>
            <a:r>
              <a:rPr lang="en-US" dirty="0"/>
              <a:t> </a:t>
            </a:r>
            <a:r>
              <a:rPr lang="en-US" dirty="0" err="1"/>
              <a:t>ölçüm</a:t>
            </a:r>
            <a:r>
              <a:rPr lang="en-US" dirty="0"/>
              <a:t> </a:t>
            </a:r>
            <a:r>
              <a:rPr lang="en-US" dirty="0" err="1"/>
              <a:t>için</a:t>
            </a:r>
            <a:r>
              <a:rPr lang="en-US" dirty="0"/>
              <a:t> 3 </a:t>
            </a:r>
            <a:r>
              <a:rPr lang="en-US" dirty="0" err="1"/>
              <a:t>farklı</a:t>
            </a:r>
            <a:r>
              <a:rPr lang="en-US" dirty="0"/>
              <a:t> </a:t>
            </a:r>
            <a:r>
              <a:rPr lang="en-US" dirty="0" err="1"/>
              <a:t>ölçüm</a:t>
            </a:r>
            <a:r>
              <a:rPr lang="en-US" dirty="0"/>
              <a:t> </a:t>
            </a:r>
            <a:r>
              <a:rPr lang="en-US" dirty="0" err="1"/>
              <a:t>alınmalıdır</a:t>
            </a:r>
            <a:r>
              <a:rPr lang="en-US" dirty="0"/>
              <a:t>. </a:t>
            </a:r>
            <a:r>
              <a:rPr lang="en-US" dirty="0" err="1"/>
              <a:t>Ölçüm</a:t>
            </a:r>
            <a:r>
              <a:rPr lang="en-US" dirty="0"/>
              <a:t> </a:t>
            </a:r>
            <a:r>
              <a:rPr lang="en-US" dirty="0" err="1"/>
              <a:t>yapılan</a:t>
            </a:r>
            <a:r>
              <a:rPr lang="en-US" dirty="0"/>
              <a:t> </a:t>
            </a:r>
            <a:r>
              <a:rPr lang="en-US" dirty="0" err="1"/>
              <a:t>günün</a:t>
            </a:r>
            <a:r>
              <a:rPr lang="en-US" dirty="0"/>
              <a:t> </a:t>
            </a:r>
            <a:r>
              <a:rPr lang="en-US" dirty="0" err="1"/>
              <a:t>ilgili</a:t>
            </a:r>
            <a:r>
              <a:rPr lang="en-US" dirty="0"/>
              <a:t> </a:t>
            </a:r>
            <a:r>
              <a:rPr lang="en-US" dirty="0" err="1"/>
              <a:t>çalışma</a:t>
            </a:r>
            <a:r>
              <a:rPr lang="en-US" dirty="0"/>
              <a:t> </a:t>
            </a:r>
            <a:r>
              <a:rPr lang="en-US" dirty="0" err="1"/>
              <a:t>grubu</a:t>
            </a:r>
            <a:r>
              <a:rPr lang="en-US" dirty="0"/>
              <a:t> ve </a:t>
            </a:r>
            <a:r>
              <a:rPr lang="en-US" dirty="0" err="1"/>
              <a:t>çalışmaları</a:t>
            </a:r>
            <a:r>
              <a:rPr lang="en-US" dirty="0"/>
              <a:t> </a:t>
            </a:r>
            <a:r>
              <a:rPr lang="en-US" dirty="0" err="1"/>
              <a:t>doğru</a:t>
            </a:r>
            <a:r>
              <a:rPr lang="en-US" dirty="0"/>
              <a:t> </a:t>
            </a:r>
            <a:r>
              <a:rPr lang="en-US" dirty="0" err="1"/>
              <a:t>şekilde</a:t>
            </a:r>
            <a:r>
              <a:rPr lang="en-US" dirty="0"/>
              <a:t> </a:t>
            </a:r>
            <a:r>
              <a:rPr lang="en-US" dirty="0" err="1"/>
              <a:t>temsil</a:t>
            </a:r>
            <a:r>
              <a:rPr lang="en-US" dirty="0"/>
              <a:t> </a:t>
            </a:r>
            <a:r>
              <a:rPr lang="en-US" dirty="0" err="1"/>
              <a:t>edilebilir</a:t>
            </a:r>
            <a:r>
              <a:rPr lang="en-US" dirty="0"/>
              <a:t> </a:t>
            </a:r>
            <a:r>
              <a:rPr lang="en-US" dirty="0" err="1"/>
              <a:t>bir</a:t>
            </a:r>
            <a:r>
              <a:rPr lang="en-US" dirty="0"/>
              <a:t> </a:t>
            </a:r>
            <a:r>
              <a:rPr lang="en-US" dirty="0" err="1"/>
              <a:t>gün</a:t>
            </a:r>
            <a:r>
              <a:rPr lang="en-US" dirty="0"/>
              <a:t> </a:t>
            </a:r>
            <a:r>
              <a:rPr lang="en-US" dirty="0" err="1"/>
              <a:t>olması</a:t>
            </a:r>
            <a:r>
              <a:rPr lang="en-US" dirty="0"/>
              <a:t> </a:t>
            </a:r>
            <a:r>
              <a:rPr lang="en-US" dirty="0" err="1"/>
              <a:t>gereklidir</a:t>
            </a:r>
            <a:r>
              <a:rPr lang="en-US" dirty="0"/>
              <a:t>. </a:t>
            </a:r>
            <a:r>
              <a:rPr lang="en-US" dirty="0" err="1"/>
              <a:t>Bazı</a:t>
            </a:r>
            <a:r>
              <a:rPr lang="en-US" dirty="0"/>
              <a:t> </a:t>
            </a:r>
            <a:r>
              <a:rPr lang="en-US" dirty="0" err="1"/>
              <a:t>pratik</a:t>
            </a:r>
            <a:r>
              <a:rPr lang="en-US" dirty="0"/>
              <a:t> </a:t>
            </a:r>
            <a:r>
              <a:rPr lang="en-US" dirty="0" err="1"/>
              <a:t>sebeplerden</a:t>
            </a:r>
            <a:r>
              <a:rPr lang="en-US" dirty="0"/>
              <a:t> </a:t>
            </a:r>
            <a:r>
              <a:rPr lang="en-US" dirty="0" err="1"/>
              <a:t>dolayı</a:t>
            </a:r>
            <a:r>
              <a:rPr lang="en-US" dirty="0"/>
              <a:t> </a:t>
            </a:r>
            <a:r>
              <a:rPr lang="en-US" dirty="0" err="1"/>
              <a:t>ölçüm</a:t>
            </a:r>
            <a:r>
              <a:rPr lang="en-US" dirty="0"/>
              <a:t> </a:t>
            </a:r>
            <a:r>
              <a:rPr lang="en-US" dirty="0" err="1"/>
              <a:t>tüm</a:t>
            </a:r>
            <a:r>
              <a:rPr lang="en-US" dirty="0"/>
              <a:t> </a:t>
            </a:r>
            <a:r>
              <a:rPr lang="en-US" dirty="0" err="1"/>
              <a:t>çalışma</a:t>
            </a:r>
            <a:r>
              <a:rPr lang="en-US" dirty="0"/>
              <a:t> </a:t>
            </a:r>
            <a:r>
              <a:rPr lang="en-US" dirty="0" err="1"/>
              <a:t>periyodu</a:t>
            </a:r>
            <a:r>
              <a:rPr lang="en-US" dirty="0"/>
              <a:t> </a:t>
            </a:r>
            <a:r>
              <a:rPr lang="en-US" dirty="0" err="1"/>
              <a:t>boyunca</a:t>
            </a:r>
            <a:r>
              <a:rPr lang="en-US" dirty="0"/>
              <a:t> </a:t>
            </a:r>
            <a:r>
              <a:rPr lang="en-US" dirty="0" err="1"/>
              <a:t>yapılamayabilir</a:t>
            </a:r>
            <a:r>
              <a:rPr lang="en-US" dirty="0"/>
              <a:t>. Bu </a:t>
            </a:r>
            <a:r>
              <a:rPr lang="en-US" dirty="0" err="1"/>
              <a:t>gibi</a:t>
            </a:r>
            <a:r>
              <a:rPr lang="en-US" dirty="0"/>
              <a:t> </a:t>
            </a:r>
            <a:r>
              <a:rPr lang="en-US" dirty="0" err="1"/>
              <a:t>durumlarda</a:t>
            </a:r>
            <a:r>
              <a:rPr lang="en-US" dirty="0"/>
              <a:t> </a:t>
            </a:r>
            <a:r>
              <a:rPr lang="en-US" dirty="0" err="1"/>
              <a:t>ölçüm</a:t>
            </a:r>
            <a:r>
              <a:rPr lang="en-US" dirty="0"/>
              <a:t> </a:t>
            </a:r>
            <a:r>
              <a:rPr lang="en-US" dirty="0" err="1"/>
              <a:t>süresi</a:t>
            </a:r>
            <a:r>
              <a:rPr lang="en-US" dirty="0"/>
              <a:t> </a:t>
            </a:r>
            <a:r>
              <a:rPr lang="en-US" dirty="0" err="1"/>
              <a:t>mümkün</a:t>
            </a:r>
            <a:r>
              <a:rPr lang="en-US" dirty="0"/>
              <a:t> </a:t>
            </a:r>
            <a:r>
              <a:rPr lang="en-US" dirty="0" err="1"/>
              <a:t>olduğunca</a:t>
            </a:r>
            <a:r>
              <a:rPr lang="en-US" dirty="0"/>
              <a:t> </a:t>
            </a:r>
            <a:r>
              <a:rPr lang="en-US" dirty="0" err="1"/>
              <a:t>uzun</a:t>
            </a:r>
            <a:r>
              <a:rPr lang="en-US" dirty="0"/>
              <a:t> </a:t>
            </a:r>
            <a:r>
              <a:rPr lang="en-US" dirty="0" err="1"/>
              <a:t>tutulmaya</a:t>
            </a:r>
            <a:r>
              <a:rPr lang="en-US" dirty="0"/>
              <a:t> </a:t>
            </a:r>
            <a:r>
              <a:rPr lang="en-US" dirty="0" err="1"/>
              <a:t>çalışılır</a:t>
            </a:r>
            <a:r>
              <a:rPr lang="en-US" dirty="0"/>
              <a:t> ve </a:t>
            </a:r>
            <a:r>
              <a:rPr lang="en-US" dirty="0" err="1"/>
              <a:t>bütün</a:t>
            </a:r>
            <a:r>
              <a:rPr lang="en-US" dirty="0"/>
              <a:t> </a:t>
            </a:r>
            <a:r>
              <a:rPr lang="en-US" dirty="0" err="1"/>
              <a:t>önemli</a:t>
            </a:r>
            <a:r>
              <a:rPr lang="en-US" dirty="0"/>
              <a:t> </a:t>
            </a:r>
            <a:r>
              <a:rPr lang="en-US" dirty="0" err="1"/>
              <a:t>gürültü</a:t>
            </a:r>
            <a:r>
              <a:rPr lang="en-US" dirty="0"/>
              <a:t> </a:t>
            </a:r>
            <a:r>
              <a:rPr lang="en-US" dirty="0" err="1"/>
              <a:t>periyotları</a:t>
            </a:r>
            <a:r>
              <a:rPr lang="en-US" dirty="0"/>
              <a:t> </a:t>
            </a:r>
            <a:r>
              <a:rPr lang="en-US" dirty="0" err="1"/>
              <a:t>içermesi</a:t>
            </a:r>
            <a:r>
              <a:rPr lang="en-US" dirty="0"/>
              <a:t> </a:t>
            </a:r>
            <a:r>
              <a:rPr lang="en-US" dirty="0" err="1"/>
              <a:t>sağlanır</a:t>
            </a:r>
            <a:r>
              <a:rPr lang="en-US" dirty="0"/>
              <a:t>. </a:t>
            </a:r>
            <a:r>
              <a:rPr lang="en-US" dirty="0" err="1"/>
              <a:t>Yapılan</a:t>
            </a:r>
            <a:r>
              <a:rPr lang="en-US" dirty="0"/>
              <a:t> 3 </a:t>
            </a:r>
            <a:r>
              <a:rPr lang="en-US" dirty="0" err="1"/>
              <a:t>ölçümden</a:t>
            </a:r>
            <a:r>
              <a:rPr lang="en-US" dirty="0"/>
              <a:t> </a:t>
            </a:r>
            <a:r>
              <a:rPr lang="en-US" dirty="0" err="1"/>
              <a:t>herhangi</a:t>
            </a:r>
            <a:r>
              <a:rPr lang="en-US" dirty="0"/>
              <a:t> </a:t>
            </a:r>
            <a:r>
              <a:rPr lang="en-US" dirty="0" err="1"/>
              <a:t>iki</a:t>
            </a:r>
            <a:r>
              <a:rPr lang="en-US" dirty="0"/>
              <a:t> </a:t>
            </a:r>
            <a:r>
              <a:rPr lang="en-US" dirty="0" err="1"/>
              <a:t>tanesi</a:t>
            </a:r>
            <a:r>
              <a:rPr lang="en-US" dirty="0"/>
              <a:t> </a:t>
            </a:r>
            <a:r>
              <a:rPr lang="en-US" dirty="0" err="1"/>
              <a:t>arasında</a:t>
            </a:r>
            <a:r>
              <a:rPr lang="en-US" dirty="0"/>
              <a:t> 3 dB’ den </a:t>
            </a:r>
            <a:r>
              <a:rPr lang="en-US" dirty="0" err="1"/>
              <a:t>daha</a:t>
            </a:r>
            <a:r>
              <a:rPr lang="en-US" dirty="0"/>
              <a:t> </a:t>
            </a:r>
            <a:r>
              <a:rPr lang="en-US" dirty="0" err="1"/>
              <a:t>fazla</a:t>
            </a:r>
            <a:r>
              <a:rPr lang="en-US" dirty="0"/>
              <a:t> </a:t>
            </a:r>
            <a:r>
              <a:rPr lang="en-US" dirty="0" err="1"/>
              <a:t>fark</a:t>
            </a:r>
            <a:r>
              <a:rPr lang="en-US" dirty="0"/>
              <a:t> </a:t>
            </a:r>
            <a:r>
              <a:rPr lang="en-US" dirty="0" err="1"/>
              <a:t>olması</a:t>
            </a:r>
            <a:r>
              <a:rPr lang="en-US" dirty="0"/>
              <a:t> </a:t>
            </a:r>
            <a:r>
              <a:rPr lang="en-US" dirty="0" err="1"/>
              <a:t>durumunda</a:t>
            </a:r>
            <a:r>
              <a:rPr lang="en-US" dirty="0"/>
              <a:t> 2 </a:t>
            </a:r>
            <a:r>
              <a:rPr lang="en-US" dirty="0" err="1"/>
              <a:t>adet</a:t>
            </a:r>
            <a:r>
              <a:rPr lang="en-US" dirty="0"/>
              <a:t> tam </a:t>
            </a:r>
            <a:r>
              <a:rPr lang="en-US" dirty="0" err="1"/>
              <a:t>gün</a:t>
            </a:r>
            <a:r>
              <a:rPr lang="en-US" dirty="0"/>
              <a:t> </a:t>
            </a:r>
            <a:r>
              <a:rPr lang="en-US" dirty="0" err="1"/>
              <a:t>ölçümü</a:t>
            </a:r>
            <a:r>
              <a:rPr lang="en-US" dirty="0"/>
              <a:t> </a:t>
            </a:r>
            <a:r>
              <a:rPr lang="en-US" dirty="0" err="1"/>
              <a:t>daha</a:t>
            </a:r>
            <a:r>
              <a:rPr lang="en-US" dirty="0"/>
              <a:t> </a:t>
            </a:r>
            <a:r>
              <a:rPr lang="en-US" dirty="0" err="1"/>
              <a:t>alınmalıdır</a:t>
            </a:r>
            <a:r>
              <a:rPr lang="en-US" dirty="0"/>
              <a:t>. </a:t>
            </a:r>
          </a:p>
        </p:txBody>
      </p:sp>
    </p:spTree>
    <p:extLst>
      <p:ext uri="{BB962C8B-B14F-4D97-AF65-F5344CB8AC3E}">
        <p14:creationId xmlns:p14="http://schemas.microsoft.com/office/powerpoint/2010/main" val="35576967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Gürültü nedir?</a:t>
            </a:r>
            <a:endParaRPr lang="en-US" dirty="0"/>
          </a:p>
        </p:txBody>
      </p:sp>
      <p:sp>
        <p:nvSpPr>
          <p:cNvPr id="3" name="İçerik Yer Tutucusu 2"/>
          <p:cNvSpPr>
            <a:spLocks noGrp="1"/>
          </p:cNvSpPr>
          <p:nvPr>
            <p:ph idx="1"/>
          </p:nvPr>
        </p:nvSpPr>
        <p:spPr/>
        <p:txBody>
          <a:bodyPr/>
          <a:lstStyle/>
          <a:p>
            <a:r>
              <a:rPr lang="tr-TR" dirty="0" smtClean="0"/>
              <a:t>Sesin veya gürültünün bir diğer özelliği ses yüksekliğidir. Yüksek  bir ses genellikle daha büyük bir basınç değişimine sahiptir. Basınç ve basınç değişimleri Pascal(</a:t>
            </a:r>
            <a:r>
              <a:rPr lang="tr-TR" dirty="0" err="1" smtClean="0"/>
              <a:t>Pa</a:t>
            </a:r>
            <a:r>
              <a:rPr lang="tr-TR" dirty="0" smtClean="0"/>
              <a:t>) cinsinden ifade edilir. Ses veya gürültüyü </a:t>
            </a:r>
            <a:r>
              <a:rPr lang="tr-TR" dirty="0" err="1" smtClean="0"/>
              <a:t>pascal</a:t>
            </a:r>
            <a:r>
              <a:rPr lang="tr-TR" dirty="0" smtClean="0"/>
              <a:t> cinsinden ifade oldukça zordur, çünkü 20’den 2000’e kadar rakamlarla başa çıkmak zorundayız. Daha basit bir yol logaritmik bir ölçek kullanmaktır. Dolayısıyla sesin yüksekliği genellikle desibel olarak ifade edilir.</a:t>
            </a:r>
            <a:endParaRPr lang="en-US" dirty="0"/>
          </a:p>
        </p:txBody>
      </p:sp>
    </p:spTree>
    <p:extLst>
      <p:ext uri="{BB962C8B-B14F-4D97-AF65-F5344CB8AC3E}">
        <p14:creationId xmlns:p14="http://schemas.microsoft.com/office/powerpoint/2010/main" val="36462275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Tam Gün Ölçümleri (TS EN ISO 9612)</a:t>
            </a:r>
            <a:endParaRPr lang="en-US" dirty="0"/>
          </a:p>
        </p:txBody>
      </p:sp>
      <p:sp>
        <p:nvSpPr>
          <p:cNvPr id="3" name="İçerik Yer Tutucusu 2"/>
          <p:cNvSpPr>
            <a:spLocks noGrp="1"/>
          </p:cNvSpPr>
          <p:nvPr>
            <p:ph idx="1"/>
          </p:nvPr>
        </p:nvSpPr>
        <p:spPr/>
        <p:txBody>
          <a:bodyPr/>
          <a:lstStyle/>
          <a:p>
            <a:pPr algn="just"/>
            <a:r>
              <a:rPr lang="tr-TR" dirty="0" smtClean="0"/>
              <a:t>Eğer ölçümler 8 saatlik yapıldıysa herhangi bir işlem yapılmadan ölçüm cihazında okunan değerler ile değerlendirme yapılır. Eğer 8 saatlik ölçüm yapılamadıysa aşağıdaki formülle </a:t>
            </a:r>
            <a:r>
              <a:rPr lang="tr-TR" dirty="0" err="1" smtClean="0"/>
              <a:t>Lex</a:t>
            </a:r>
            <a:r>
              <a:rPr lang="tr-TR" dirty="0" smtClean="0"/>
              <a:t> 8 hesaplanır.</a:t>
            </a:r>
            <a:endParaRPr lang="en-US" dirty="0"/>
          </a:p>
        </p:txBody>
      </p:sp>
      <p:pic>
        <p:nvPicPr>
          <p:cNvPr id="4" name="Resim 3"/>
          <p:cNvPicPr>
            <a:picLocks noChangeAspect="1"/>
          </p:cNvPicPr>
          <p:nvPr/>
        </p:nvPicPr>
        <p:blipFill>
          <a:blip r:embed="rId2"/>
          <a:stretch>
            <a:fillRect/>
          </a:stretch>
        </p:blipFill>
        <p:spPr>
          <a:xfrm>
            <a:off x="2740543" y="3250905"/>
            <a:ext cx="6320421" cy="1362659"/>
          </a:xfrm>
          <a:prstGeom prst="rect">
            <a:avLst/>
          </a:prstGeom>
        </p:spPr>
      </p:pic>
    </p:spTree>
    <p:extLst>
      <p:ext uri="{BB962C8B-B14F-4D97-AF65-F5344CB8AC3E}">
        <p14:creationId xmlns:p14="http://schemas.microsoft.com/office/powerpoint/2010/main" val="35442171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Ölçümde Kullanılacak Cihazlar                        (TS EN ISO 9612)</a:t>
            </a:r>
            <a:endParaRPr lang="en-US" dirty="0"/>
          </a:p>
        </p:txBody>
      </p:sp>
      <p:sp>
        <p:nvSpPr>
          <p:cNvPr id="3" name="İçerik Yer Tutucusu 2"/>
          <p:cNvSpPr>
            <a:spLocks noGrp="1"/>
          </p:cNvSpPr>
          <p:nvPr>
            <p:ph idx="1"/>
          </p:nvPr>
        </p:nvSpPr>
        <p:spPr/>
        <p:txBody>
          <a:bodyPr/>
          <a:lstStyle/>
          <a:p>
            <a:pPr algn="just"/>
            <a:r>
              <a:rPr lang="en-US" dirty="0" err="1"/>
              <a:t>Ölçümler</a:t>
            </a:r>
            <a:r>
              <a:rPr lang="en-US" dirty="0"/>
              <a:t>, </a:t>
            </a:r>
            <a:r>
              <a:rPr lang="en-US" dirty="0" err="1"/>
              <a:t>entegre-ortalama</a:t>
            </a:r>
            <a:r>
              <a:rPr lang="en-US" dirty="0"/>
              <a:t> </a:t>
            </a:r>
            <a:r>
              <a:rPr lang="en-US" dirty="0" err="1"/>
              <a:t>alan</a:t>
            </a:r>
            <a:r>
              <a:rPr lang="en-US" dirty="0"/>
              <a:t> </a:t>
            </a:r>
            <a:r>
              <a:rPr lang="en-US" dirty="0" err="1"/>
              <a:t>ses</a:t>
            </a:r>
            <a:r>
              <a:rPr lang="en-US" dirty="0"/>
              <a:t> </a:t>
            </a:r>
            <a:r>
              <a:rPr lang="en-US" dirty="0" err="1"/>
              <a:t>seviyesi</a:t>
            </a:r>
            <a:r>
              <a:rPr lang="en-US" dirty="0"/>
              <a:t> </a:t>
            </a:r>
            <a:r>
              <a:rPr lang="en-US" dirty="0" err="1"/>
              <a:t>ölçerler</a:t>
            </a:r>
            <a:r>
              <a:rPr lang="en-US" dirty="0"/>
              <a:t> </a:t>
            </a:r>
            <a:r>
              <a:rPr lang="en-US" dirty="0" err="1"/>
              <a:t>kullanılarak</a:t>
            </a:r>
            <a:r>
              <a:rPr lang="en-US" dirty="0"/>
              <a:t> </a:t>
            </a:r>
            <a:r>
              <a:rPr lang="en-US" dirty="0" err="1"/>
              <a:t>veya</a:t>
            </a:r>
            <a:r>
              <a:rPr lang="en-US" dirty="0"/>
              <a:t> </a:t>
            </a:r>
            <a:r>
              <a:rPr lang="en-US" dirty="0" err="1"/>
              <a:t>kişisel</a:t>
            </a:r>
            <a:r>
              <a:rPr lang="en-US" dirty="0"/>
              <a:t> </a:t>
            </a:r>
            <a:r>
              <a:rPr lang="en-US" dirty="0" err="1"/>
              <a:t>ses</a:t>
            </a:r>
            <a:r>
              <a:rPr lang="en-US" dirty="0"/>
              <a:t> </a:t>
            </a:r>
            <a:r>
              <a:rPr lang="en-US" dirty="0" err="1"/>
              <a:t>maruziyeti</a:t>
            </a:r>
            <a:r>
              <a:rPr lang="en-US" dirty="0"/>
              <a:t> </a:t>
            </a:r>
            <a:r>
              <a:rPr lang="en-US" dirty="0" err="1" smtClean="0"/>
              <a:t>ölçerler</a:t>
            </a:r>
            <a:r>
              <a:rPr lang="tr-TR" dirty="0"/>
              <a:t> </a:t>
            </a:r>
            <a:r>
              <a:rPr lang="en-US" dirty="0" err="1" smtClean="0"/>
              <a:t>kullanılarak</a:t>
            </a:r>
            <a:r>
              <a:rPr lang="en-US" dirty="0" smtClean="0"/>
              <a:t> </a:t>
            </a:r>
            <a:r>
              <a:rPr lang="en-US" dirty="0" err="1" smtClean="0"/>
              <a:t>yapılabilir.Ses</a:t>
            </a:r>
            <a:r>
              <a:rPr lang="en-US" dirty="0" smtClean="0"/>
              <a:t> </a:t>
            </a:r>
            <a:r>
              <a:rPr lang="en-US" dirty="0" err="1"/>
              <a:t>seviye</a:t>
            </a:r>
            <a:r>
              <a:rPr lang="en-US" dirty="0"/>
              <a:t> </a:t>
            </a:r>
            <a:r>
              <a:rPr lang="en-US" dirty="0" err="1"/>
              <a:t>ölçer</a:t>
            </a:r>
            <a:r>
              <a:rPr lang="en-US" dirty="0"/>
              <a:t>, </a:t>
            </a:r>
            <a:r>
              <a:rPr lang="en-US" dirty="0" err="1"/>
              <a:t>mikrofonu</a:t>
            </a:r>
            <a:r>
              <a:rPr lang="en-US" dirty="0"/>
              <a:t> ve </a:t>
            </a:r>
            <a:r>
              <a:rPr lang="en-US" dirty="0" err="1"/>
              <a:t>kabloları</a:t>
            </a:r>
            <a:r>
              <a:rPr lang="en-US" dirty="0"/>
              <a:t> da </a:t>
            </a:r>
            <a:r>
              <a:rPr lang="en-US" dirty="0" err="1"/>
              <a:t>dâhil</a:t>
            </a:r>
            <a:r>
              <a:rPr lang="en-US" dirty="0"/>
              <a:t>, IEC 61672-1:2002 de </a:t>
            </a:r>
            <a:r>
              <a:rPr lang="en-US" dirty="0" err="1"/>
              <a:t>belirtilen</a:t>
            </a:r>
            <a:r>
              <a:rPr lang="en-US" dirty="0"/>
              <a:t> </a:t>
            </a:r>
            <a:r>
              <a:rPr lang="en-US" dirty="0" err="1"/>
              <a:t>sınıf</a:t>
            </a:r>
            <a:r>
              <a:rPr lang="en-US" dirty="0"/>
              <a:t> 1 </a:t>
            </a:r>
            <a:r>
              <a:rPr lang="en-US" dirty="0" err="1"/>
              <a:t>veya</a:t>
            </a:r>
            <a:r>
              <a:rPr lang="en-US" dirty="0"/>
              <a:t> </a:t>
            </a:r>
            <a:r>
              <a:rPr lang="en-US" dirty="0" err="1"/>
              <a:t>sınıf</a:t>
            </a:r>
            <a:r>
              <a:rPr lang="en-US" dirty="0"/>
              <a:t> 2 </a:t>
            </a:r>
            <a:r>
              <a:rPr lang="en-US" dirty="0" err="1" smtClean="0"/>
              <a:t>cihaz</a:t>
            </a:r>
            <a:r>
              <a:rPr lang="tr-TR" dirty="0"/>
              <a:t> </a:t>
            </a:r>
            <a:r>
              <a:rPr lang="en-US" dirty="0" err="1" smtClean="0"/>
              <a:t>sisteminin</a:t>
            </a:r>
            <a:r>
              <a:rPr lang="en-US" dirty="0" smtClean="0"/>
              <a:t> </a:t>
            </a:r>
            <a:r>
              <a:rPr lang="en-US" dirty="0" err="1"/>
              <a:t>gereklerini</a:t>
            </a:r>
            <a:r>
              <a:rPr lang="en-US" dirty="0"/>
              <a:t> </a:t>
            </a:r>
            <a:r>
              <a:rPr lang="en-US" dirty="0" err="1"/>
              <a:t>karşılamalıdır</a:t>
            </a:r>
            <a:r>
              <a:rPr lang="en-US" dirty="0" smtClean="0"/>
              <a:t>.</a:t>
            </a:r>
            <a:endParaRPr lang="tr-TR" dirty="0" smtClean="0"/>
          </a:p>
          <a:p>
            <a:pPr algn="just"/>
            <a:r>
              <a:rPr lang="en-US" dirty="0" err="1"/>
              <a:t>Kalibratör</a:t>
            </a:r>
            <a:r>
              <a:rPr lang="en-US" dirty="0"/>
              <a:t> IEC 60942:2003’de </a:t>
            </a:r>
            <a:r>
              <a:rPr lang="en-US" dirty="0" err="1"/>
              <a:t>belirtilen</a:t>
            </a:r>
            <a:r>
              <a:rPr lang="en-US" dirty="0"/>
              <a:t> </a:t>
            </a:r>
            <a:r>
              <a:rPr lang="en-US" dirty="0" err="1"/>
              <a:t>sınıf</a:t>
            </a:r>
            <a:r>
              <a:rPr lang="en-US" dirty="0"/>
              <a:t> 1 in </a:t>
            </a:r>
            <a:r>
              <a:rPr lang="en-US" dirty="0" err="1"/>
              <a:t>gereklerini</a:t>
            </a:r>
            <a:r>
              <a:rPr lang="en-US" dirty="0"/>
              <a:t> </a:t>
            </a:r>
            <a:r>
              <a:rPr lang="en-US" dirty="0" err="1"/>
              <a:t>sağlamalıdır</a:t>
            </a:r>
            <a:r>
              <a:rPr lang="en-US" dirty="0" smtClean="0"/>
              <a:t>.</a:t>
            </a:r>
            <a:endParaRPr lang="tr-TR" dirty="0" smtClean="0"/>
          </a:p>
          <a:p>
            <a:pPr algn="just"/>
            <a:r>
              <a:rPr lang="tr-TR" dirty="0" smtClean="0"/>
              <a:t>Ölçüm öncesi ve sonrasında </a:t>
            </a:r>
            <a:r>
              <a:rPr lang="tr-TR" dirty="0" err="1" smtClean="0"/>
              <a:t>kalibratör</a:t>
            </a:r>
            <a:r>
              <a:rPr lang="tr-TR" dirty="0" smtClean="0"/>
              <a:t> ile yapılan doğrulama sonucunun 0,5 </a:t>
            </a:r>
            <a:r>
              <a:rPr lang="tr-TR" dirty="0" err="1" smtClean="0"/>
              <a:t>db</a:t>
            </a:r>
            <a:r>
              <a:rPr lang="tr-TR" dirty="0" smtClean="0"/>
              <a:t> geçmemesi gerekmektedir.</a:t>
            </a:r>
            <a:endParaRPr lang="en-US" dirty="0"/>
          </a:p>
        </p:txBody>
      </p:sp>
    </p:spTree>
    <p:extLst>
      <p:ext uri="{BB962C8B-B14F-4D97-AF65-F5344CB8AC3E}">
        <p14:creationId xmlns:p14="http://schemas.microsoft.com/office/powerpoint/2010/main" val="36994916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Ölçümde Kullanılacak Cihazlar                        (TS </a:t>
            </a:r>
            <a:r>
              <a:rPr lang="tr-TR" dirty="0" smtClean="0"/>
              <a:t>2607 ISO 1999)</a:t>
            </a:r>
            <a:endParaRPr lang="en-US" dirty="0"/>
          </a:p>
        </p:txBody>
      </p:sp>
      <p:sp>
        <p:nvSpPr>
          <p:cNvPr id="3" name="İçerik Yer Tutucusu 2"/>
          <p:cNvSpPr>
            <a:spLocks noGrp="1"/>
          </p:cNvSpPr>
          <p:nvPr>
            <p:ph idx="1"/>
          </p:nvPr>
        </p:nvSpPr>
        <p:spPr/>
        <p:txBody>
          <a:bodyPr/>
          <a:lstStyle/>
          <a:p>
            <a:pPr algn="just"/>
            <a:r>
              <a:rPr lang="en-US" dirty="0" err="1"/>
              <a:t>Eş</a:t>
            </a:r>
            <a:r>
              <a:rPr lang="en-US" dirty="0"/>
              <a:t> </a:t>
            </a:r>
            <a:r>
              <a:rPr lang="en-US" dirty="0" err="1"/>
              <a:t>değer</a:t>
            </a:r>
            <a:r>
              <a:rPr lang="en-US" dirty="0"/>
              <a:t> </a:t>
            </a:r>
            <a:r>
              <a:rPr lang="en-US" dirty="0" err="1"/>
              <a:t>sürekli</a:t>
            </a:r>
            <a:r>
              <a:rPr lang="en-US" dirty="0"/>
              <a:t> A-</a:t>
            </a:r>
            <a:r>
              <a:rPr lang="en-US" dirty="0" err="1"/>
              <a:t>ağırlıklı</a:t>
            </a:r>
            <a:r>
              <a:rPr lang="en-US" dirty="0"/>
              <a:t> </a:t>
            </a:r>
            <a:r>
              <a:rPr lang="en-US" dirty="0" err="1"/>
              <a:t>ses</a:t>
            </a:r>
            <a:r>
              <a:rPr lang="en-US" dirty="0"/>
              <a:t> </a:t>
            </a:r>
            <a:r>
              <a:rPr lang="en-US" dirty="0" err="1"/>
              <a:t>basınç</a:t>
            </a:r>
            <a:r>
              <a:rPr lang="en-US" dirty="0"/>
              <a:t> </a:t>
            </a:r>
            <a:r>
              <a:rPr lang="en-US" dirty="0" err="1"/>
              <a:t>seviyelerinin</a:t>
            </a:r>
            <a:r>
              <a:rPr lang="en-US" dirty="0"/>
              <a:t> </a:t>
            </a:r>
            <a:r>
              <a:rPr lang="en-US" dirty="0" err="1"/>
              <a:t>doğrudan</a:t>
            </a:r>
            <a:r>
              <a:rPr lang="en-US" dirty="0"/>
              <a:t> </a:t>
            </a:r>
            <a:r>
              <a:rPr lang="en-US" dirty="0" err="1"/>
              <a:t>ölçülmesi</a:t>
            </a:r>
            <a:r>
              <a:rPr lang="en-US" dirty="0"/>
              <a:t> </a:t>
            </a:r>
            <a:r>
              <a:rPr lang="en-US" dirty="0" err="1"/>
              <a:t>için</a:t>
            </a:r>
            <a:r>
              <a:rPr lang="en-US" dirty="0"/>
              <a:t> </a:t>
            </a:r>
            <a:r>
              <a:rPr lang="en-US" dirty="0" err="1"/>
              <a:t>bütünleştirici-ortalama</a:t>
            </a:r>
            <a:r>
              <a:rPr lang="en-US" dirty="0"/>
              <a:t> </a:t>
            </a:r>
            <a:r>
              <a:rPr lang="en-US" dirty="0" smtClean="0"/>
              <a:t>se</a:t>
            </a:r>
            <a:r>
              <a:rPr lang="tr-TR" dirty="0" smtClean="0"/>
              <a:t>s </a:t>
            </a:r>
            <a:r>
              <a:rPr lang="en-US" dirty="0" err="1" smtClean="0"/>
              <a:t>seviye</a:t>
            </a:r>
            <a:r>
              <a:rPr lang="en-US" dirty="0" smtClean="0"/>
              <a:t> </a:t>
            </a:r>
            <a:r>
              <a:rPr lang="en-US" dirty="0" err="1"/>
              <a:t>ölçerleri</a:t>
            </a:r>
            <a:r>
              <a:rPr lang="en-US" dirty="0"/>
              <a:t>, IEC 60804, Tip 2 </a:t>
            </a:r>
            <a:r>
              <a:rPr lang="en-US" dirty="0" err="1"/>
              <a:t>veya</a:t>
            </a:r>
            <a:r>
              <a:rPr lang="en-US" dirty="0"/>
              <a:t> </a:t>
            </a:r>
            <a:r>
              <a:rPr lang="en-US" dirty="0" err="1"/>
              <a:t>daha</a:t>
            </a:r>
            <a:r>
              <a:rPr lang="en-US" dirty="0"/>
              <a:t> </a:t>
            </a:r>
            <a:r>
              <a:rPr lang="en-US" dirty="0" err="1"/>
              <a:t>iyi</a:t>
            </a:r>
            <a:r>
              <a:rPr lang="en-US" dirty="0"/>
              <a:t> </a:t>
            </a:r>
            <a:r>
              <a:rPr lang="en-US" dirty="0" err="1"/>
              <a:t>birisiyle</a:t>
            </a:r>
            <a:r>
              <a:rPr lang="en-US" dirty="0"/>
              <a:t> </a:t>
            </a:r>
            <a:r>
              <a:rPr lang="en-US" dirty="0" err="1"/>
              <a:t>uyumlu</a:t>
            </a:r>
            <a:r>
              <a:rPr lang="en-US" dirty="0"/>
              <a:t> </a:t>
            </a:r>
            <a:r>
              <a:rPr lang="en-US" dirty="0" err="1"/>
              <a:t>olmalıdır</a:t>
            </a:r>
            <a:r>
              <a:rPr lang="en-US" dirty="0" smtClean="0"/>
              <a:t>.</a:t>
            </a:r>
            <a:endParaRPr lang="tr-TR" dirty="0" smtClean="0"/>
          </a:p>
          <a:p>
            <a:pPr algn="just"/>
            <a:r>
              <a:rPr lang="tr-TR" dirty="0" smtClean="0"/>
              <a:t>Standart </a:t>
            </a:r>
            <a:r>
              <a:rPr lang="tr-TR" dirty="0" err="1" smtClean="0"/>
              <a:t>kalibratör</a:t>
            </a:r>
            <a:r>
              <a:rPr lang="tr-TR" dirty="0" smtClean="0"/>
              <a:t> ile ilgili bir ayrıntı vermemekte Tip 1 veya Tip 2 </a:t>
            </a:r>
            <a:r>
              <a:rPr lang="tr-TR" dirty="0" err="1" smtClean="0"/>
              <a:t>kalibratör</a:t>
            </a:r>
            <a:r>
              <a:rPr lang="tr-TR" dirty="0" smtClean="0"/>
              <a:t> kullanılabilir.</a:t>
            </a:r>
          </a:p>
          <a:p>
            <a:pPr algn="just"/>
            <a:endParaRPr lang="en-US" dirty="0"/>
          </a:p>
        </p:txBody>
      </p:sp>
    </p:spTree>
    <p:extLst>
      <p:ext uri="{BB962C8B-B14F-4D97-AF65-F5344CB8AC3E}">
        <p14:creationId xmlns:p14="http://schemas.microsoft.com/office/powerpoint/2010/main" val="15573590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52054" y="2559916"/>
            <a:ext cx="10702636" cy="1471757"/>
          </a:xfrm>
        </p:spPr>
        <p:txBody>
          <a:bodyPr>
            <a:normAutofit fontScale="25000" lnSpcReduction="20000"/>
          </a:bodyPr>
          <a:lstStyle/>
          <a:p>
            <a:pPr marL="0" indent="0" algn="ctr">
              <a:buNone/>
            </a:pPr>
            <a:r>
              <a:rPr lang="tr-TR" sz="35200" dirty="0"/>
              <a:t>TEŞEKKÜRLER</a:t>
            </a:r>
            <a:r>
              <a:rPr lang="tr-TR" sz="9600" dirty="0"/>
              <a:t> </a:t>
            </a:r>
          </a:p>
          <a:p>
            <a:pPr marL="0" indent="0" algn="ctr">
              <a:buNone/>
            </a:pPr>
            <a:r>
              <a:rPr lang="tr-TR" sz="8800" dirty="0"/>
              <a:t>İlker CİVİL/Çevre Mühendisi</a:t>
            </a:r>
          </a:p>
          <a:p>
            <a:pPr marL="0" indent="0" algn="ctr">
              <a:buNone/>
            </a:pPr>
            <a:r>
              <a:rPr lang="tr-TR" sz="8800" dirty="0"/>
              <a:t> Laboratuvar Sorumlusu</a:t>
            </a:r>
            <a:endParaRPr lang="en-US" sz="8800" dirty="0"/>
          </a:p>
          <a:p>
            <a:pPr marL="0" indent="0" algn="ctr">
              <a:buNone/>
            </a:pPr>
            <a:r>
              <a:rPr lang="tr-TR" sz="8800" dirty="0" smtClean="0"/>
              <a:t> </a:t>
            </a:r>
            <a:endParaRPr lang="en-US" sz="8800" dirty="0"/>
          </a:p>
        </p:txBody>
      </p:sp>
    </p:spTree>
    <p:extLst>
      <p:ext uri="{BB962C8B-B14F-4D97-AF65-F5344CB8AC3E}">
        <p14:creationId xmlns:p14="http://schemas.microsoft.com/office/powerpoint/2010/main" val="6908953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Kaynaklar;</a:t>
            </a:r>
            <a:endParaRPr lang="en-US" dirty="0"/>
          </a:p>
        </p:txBody>
      </p:sp>
      <p:sp>
        <p:nvSpPr>
          <p:cNvPr id="3" name="İçerik Yer Tutucusu 2"/>
          <p:cNvSpPr>
            <a:spLocks noGrp="1"/>
          </p:cNvSpPr>
          <p:nvPr>
            <p:ph idx="1"/>
          </p:nvPr>
        </p:nvSpPr>
        <p:spPr/>
        <p:txBody>
          <a:bodyPr/>
          <a:lstStyle/>
          <a:p>
            <a:r>
              <a:rPr lang="tr-TR" i="1" dirty="0" smtClean="0"/>
              <a:t>TS EN ISO 9612:2009</a:t>
            </a:r>
          </a:p>
          <a:p>
            <a:r>
              <a:rPr lang="tr-TR" i="1" dirty="0" smtClean="0"/>
              <a:t>TS 2607 ISO 199</a:t>
            </a:r>
          </a:p>
          <a:p>
            <a:r>
              <a:rPr lang="tr-TR" i="1" dirty="0" smtClean="0"/>
              <a:t>Çalışanların Gürültü İle Risklerden Korunmasına Dair Yönetmelik</a:t>
            </a:r>
            <a:endParaRPr lang="en-US" i="1" dirty="0"/>
          </a:p>
        </p:txBody>
      </p:sp>
    </p:spTree>
    <p:extLst>
      <p:ext uri="{BB962C8B-B14F-4D97-AF65-F5344CB8AC3E}">
        <p14:creationId xmlns:p14="http://schemas.microsoft.com/office/powerpoint/2010/main" val="416466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94910" y="0"/>
            <a:ext cx="3990109" cy="6542341"/>
          </a:xfrm>
        </p:spPr>
      </p:pic>
      <p:sp>
        <p:nvSpPr>
          <p:cNvPr id="5" name="Metin kutusu 4"/>
          <p:cNvSpPr txBox="1"/>
          <p:nvPr/>
        </p:nvSpPr>
        <p:spPr>
          <a:xfrm>
            <a:off x="4668980" y="6123709"/>
            <a:ext cx="4585855" cy="369332"/>
          </a:xfrm>
          <a:prstGeom prst="rect">
            <a:avLst/>
          </a:prstGeom>
          <a:noFill/>
        </p:spPr>
        <p:txBody>
          <a:bodyPr wrap="square" rtlCol="0">
            <a:spAutoFit/>
          </a:bodyPr>
          <a:lstStyle/>
          <a:p>
            <a:r>
              <a:rPr lang="tr-TR" dirty="0" smtClean="0"/>
              <a:t>Desibel ile basınç arasındaki ilişki</a:t>
            </a:r>
            <a:endParaRPr lang="en-US" dirty="0"/>
          </a:p>
        </p:txBody>
      </p:sp>
    </p:spTree>
    <p:extLst>
      <p:ext uri="{BB962C8B-B14F-4D97-AF65-F5344CB8AC3E}">
        <p14:creationId xmlns:p14="http://schemas.microsoft.com/office/powerpoint/2010/main" val="40787493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Gürültü nedir?</a:t>
            </a:r>
            <a:endParaRPr lang="en-US" dirty="0"/>
          </a:p>
        </p:txBody>
      </p:sp>
      <p:sp>
        <p:nvSpPr>
          <p:cNvPr id="3" name="İçerik Yer Tutucusu 2"/>
          <p:cNvSpPr>
            <a:spLocks noGrp="1"/>
          </p:cNvSpPr>
          <p:nvPr>
            <p:ph idx="1"/>
          </p:nvPr>
        </p:nvSpPr>
        <p:spPr/>
        <p:txBody>
          <a:bodyPr/>
          <a:lstStyle/>
          <a:p>
            <a:pPr algn="just"/>
            <a:r>
              <a:rPr lang="tr-TR" dirty="0" smtClean="0"/>
              <a:t>Daha önce belirtildiği gibi insan kulağının sese verdiği tepki, sesin sıklığına bağlıdır ve bu ağırlık ölçekleri kavramına yol açmıştır. «A-</a:t>
            </a:r>
            <a:r>
              <a:rPr lang="tr-TR" dirty="0" err="1" smtClean="0"/>
              <a:t>ağırlıklandırma</a:t>
            </a:r>
            <a:r>
              <a:rPr lang="tr-TR" dirty="0" smtClean="0"/>
              <a:t>» ölçeğinde, düşük </a:t>
            </a:r>
            <a:r>
              <a:rPr lang="tr-TR" dirty="0" err="1" smtClean="0"/>
              <a:t>freknslar</a:t>
            </a:r>
            <a:r>
              <a:rPr lang="tr-TR" dirty="0" smtClean="0"/>
              <a:t> ve yüksek frekanslar için ses basınç seviyeleri, tek bir ses basınç seviye değeri vermek üzere bir araya getirilmeden önce belirli miktarda azaltılır. Bu değer </a:t>
            </a:r>
            <a:r>
              <a:rPr lang="tr-TR" dirty="0" err="1" smtClean="0"/>
              <a:t>dB</a:t>
            </a:r>
            <a:r>
              <a:rPr lang="tr-TR" dirty="0" smtClean="0"/>
              <a:t>(A) olarak belirlenmiştir. </a:t>
            </a:r>
            <a:r>
              <a:rPr lang="tr-TR" dirty="0"/>
              <a:t> </a:t>
            </a:r>
            <a:r>
              <a:rPr lang="tr-TR" dirty="0" err="1" smtClean="0"/>
              <a:t>dB</a:t>
            </a:r>
            <a:r>
              <a:rPr lang="tr-TR" dirty="0" smtClean="0"/>
              <a:t>(A), insan kulağının frekans tepkisine daha doğru bir şekilde yansıttığı için bu </a:t>
            </a:r>
            <a:r>
              <a:rPr lang="tr-TR" dirty="0" err="1" smtClean="0"/>
              <a:t>ağırlıklandırma</a:t>
            </a:r>
            <a:r>
              <a:rPr lang="tr-TR" dirty="0" smtClean="0"/>
              <a:t> ölçütü kullanılır. </a:t>
            </a:r>
            <a:endParaRPr lang="en-US" dirty="0"/>
          </a:p>
        </p:txBody>
      </p:sp>
    </p:spTree>
    <p:extLst>
      <p:ext uri="{BB962C8B-B14F-4D97-AF65-F5344CB8AC3E}">
        <p14:creationId xmlns:p14="http://schemas.microsoft.com/office/powerpoint/2010/main" val="32244959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Gürültü Nasıl Problem Olur?</a:t>
            </a:r>
            <a:endParaRPr lang="en-US" dirty="0"/>
          </a:p>
        </p:txBody>
      </p:sp>
      <p:sp>
        <p:nvSpPr>
          <p:cNvPr id="3" name="İçerik Yer Tutucusu 2"/>
          <p:cNvSpPr>
            <a:spLocks noGrp="1"/>
          </p:cNvSpPr>
          <p:nvPr>
            <p:ph idx="1"/>
          </p:nvPr>
        </p:nvSpPr>
        <p:spPr/>
        <p:txBody>
          <a:bodyPr/>
          <a:lstStyle/>
          <a:p>
            <a:pPr algn="just"/>
            <a:r>
              <a:rPr lang="tr-TR" dirty="0" smtClean="0"/>
              <a:t>Gürültü problemi bir kaynaktan başlar bir yoldan iletilir ve daha sonra alıcıya ulaşır. Gürültü, alıcı için rahatsız edici olacak kadar yüksek olduğunda, bir problem olacak algılanacaktır. Sorunun ciddiyeti, gürültü kaynağının gücüne göre değişmektedir.</a:t>
            </a:r>
          </a:p>
          <a:p>
            <a:endParaRPr lang="en-US"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0553" y="3713539"/>
            <a:ext cx="4730894" cy="2463424"/>
          </a:xfrm>
          <a:prstGeom prst="rect">
            <a:avLst/>
          </a:prstGeom>
        </p:spPr>
      </p:pic>
    </p:spTree>
    <p:extLst>
      <p:ext uri="{BB962C8B-B14F-4D97-AF65-F5344CB8AC3E}">
        <p14:creationId xmlns:p14="http://schemas.microsoft.com/office/powerpoint/2010/main" val="33671410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Gürültü Kontrol İlkeleri Nelerdir?</a:t>
            </a:r>
            <a:endParaRPr lang="en-US" dirty="0"/>
          </a:p>
        </p:txBody>
      </p:sp>
      <p:sp>
        <p:nvSpPr>
          <p:cNvPr id="3" name="İçerik Yer Tutucusu 2"/>
          <p:cNvSpPr>
            <a:spLocks noGrp="1"/>
          </p:cNvSpPr>
          <p:nvPr>
            <p:ph idx="1"/>
          </p:nvPr>
        </p:nvSpPr>
        <p:spPr/>
        <p:txBody>
          <a:bodyPr/>
          <a:lstStyle/>
          <a:p>
            <a:r>
              <a:rPr lang="tr-TR" dirty="0" smtClean="0"/>
              <a:t>Gürültüyü Kaynağında Kontrol</a:t>
            </a:r>
          </a:p>
          <a:p>
            <a:r>
              <a:rPr lang="tr-TR" dirty="0" smtClean="0"/>
              <a:t>İletim Yolunda Azaltma</a:t>
            </a:r>
          </a:p>
          <a:p>
            <a:r>
              <a:rPr lang="tr-TR" dirty="0" smtClean="0"/>
              <a:t>Ölçüm Yaptırma </a:t>
            </a:r>
          </a:p>
          <a:p>
            <a:r>
              <a:rPr lang="tr-TR" dirty="0" smtClean="0"/>
              <a:t>Kişisel Koruyucu Donanım Kullanma(KKD)</a:t>
            </a:r>
            <a:endParaRPr lang="en-US" dirty="0"/>
          </a:p>
        </p:txBody>
      </p:sp>
    </p:spTree>
    <p:extLst>
      <p:ext uri="{BB962C8B-B14F-4D97-AF65-F5344CB8AC3E}">
        <p14:creationId xmlns:p14="http://schemas.microsoft.com/office/powerpoint/2010/main" val="7616621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Kişisel </a:t>
            </a:r>
            <a:r>
              <a:rPr lang="tr-TR" dirty="0" err="1" smtClean="0"/>
              <a:t>Maruziyet</a:t>
            </a:r>
            <a:r>
              <a:rPr lang="tr-TR" dirty="0" smtClean="0"/>
              <a:t> Ölçümleri</a:t>
            </a:r>
            <a:endParaRPr lang="en-US" dirty="0"/>
          </a:p>
        </p:txBody>
      </p:sp>
      <p:sp>
        <p:nvSpPr>
          <p:cNvPr id="3" name="İçerik Yer Tutucusu 2"/>
          <p:cNvSpPr>
            <a:spLocks noGrp="1"/>
          </p:cNvSpPr>
          <p:nvPr>
            <p:ph idx="1"/>
          </p:nvPr>
        </p:nvSpPr>
        <p:spPr/>
        <p:txBody>
          <a:bodyPr/>
          <a:lstStyle/>
          <a:p>
            <a:r>
              <a:rPr lang="tr-TR" dirty="0" smtClean="0"/>
              <a:t>Kişisel </a:t>
            </a:r>
            <a:r>
              <a:rPr lang="tr-TR" dirty="0" err="1" smtClean="0"/>
              <a:t>Maruziyet</a:t>
            </a:r>
            <a:r>
              <a:rPr lang="tr-TR" dirty="0"/>
              <a:t> </a:t>
            </a:r>
            <a:r>
              <a:rPr lang="tr-TR" dirty="0" smtClean="0"/>
              <a:t>ölçümlerinde sıklıkla kullanılan 2 adet ölçüm metodu mevcuttur.</a:t>
            </a:r>
          </a:p>
          <a:p>
            <a:endParaRPr lang="tr-TR" dirty="0"/>
          </a:p>
          <a:p>
            <a:pPr marL="0" indent="0">
              <a:buNone/>
            </a:pPr>
            <a:endParaRPr lang="en-US" dirty="0"/>
          </a:p>
        </p:txBody>
      </p:sp>
      <p:graphicFrame>
        <p:nvGraphicFramePr>
          <p:cNvPr id="4" name="Diyagram 3"/>
          <p:cNvGraphicFramePr/>
          <p:nvPr>
            <p:extLst>
              <p:ext uri="{D42A27DB-BD31-4B8C-83A1-F6EECF244321}">
                <p14:modId xmlns:p14="http://schemas.microsoft.com/office/powerpoint/2010/main" val="2049540510"/>
              </p:ext>
            </p:extLst>
          </p:nvPr>
        </p:nvGraphicFramePr>
        <p:xfrm>
          <a:off x="2867891" y="2684848"/>
          <a:ext cx="5989782" cy="34921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244497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Kişisel </a:t>
            </a:r>
            <a:r>
              <a:rPr lang="tr-TR" dirty="0" err="1" smtClean="0"/>
              <a:t>Maruziyet</a:t>
            </a:r>
            <a:r>
              <a:rPr lang="tr-TR" dirty="0" smtClean="0"/>
              <a:t> Ölçümleri</a:t>
            </a:r>
            <a:endParaRPr lang="en-US" dirty="0"/>
          </a:p>
        </p:txBody>
      </p:sp>
      <p:sp>
        <p:nvSpPr>
          <p:cNvPr id="3" name="İçerik Yer Tutucusu 2"/>
          <p:cNvSpPr>
            <a:spLocks noGrp="1"/>
          </p:cNvSpPr>
          <p:nvPr>
            <p:ph idx="1"/>
          </p:nvPr>
        </p:nvSpPr>
        <p:spPr/>
        <p:txBody>
          <a:bodyPr/>
          <a:lstStyle/>
          <a:p>
            <a:pPr algn="just"/>
            <a:r>
              <a:rPr lang="tr-TR" dirty="0" smtClean="0"/>
              <a:t>Seçilen metoda göre uygun ölçümler yapılarak değerlendirme Çalışanların Gürültü ile Risklerden Korunmasına Dair Yönetmeliğine göre değerlendirilerek raporlanır.</a:t>
            </a:r>
          </a:p>
          <a:p>
            <a:pPr algn="just"/>
            <a:r>
              <a:rPr lang="tr-TR" dirty="0" smtClean="0"/>
              <a:t>Ölçüm cihazı olarak genellikle gürültü </a:t>
            </a:r>
            <a:r>
              <a:rPr lang="tr-TR" dirty="0" err="1" smtClean="0"/>
              <a:t>dozimetreleri</a:t>
            </a:r>
            <a:r>
              <a:rPr lang="tr-TR" dirty="0" smtClean="0"/>
              <a:t> kullanılır. Bu </a:t>
            </a:r>
            <a:r>
              <a:rPr lang="tr-TR" dirty="0" err="1" smtClean="0"/>
              <a:t>dozimetreler</a:t>
            </a:r>
            <a:r>
              <a:rPr lang="tr-TR" dirty="0" smtClean="0"/>
              <a:t> genel olarak ölçüm yapılacak personelin kulak hizasına yerleştirilir. </a:t>
            </a:r>
          </a:p>
          <a:p>
            <a:pPr algn="just"/>
            <a:r>
              <a:rPr lang="tr-TR" dirty="0" smtClean="0"/>
              <a:t>Ölçüm süresi genel olarak </a:t>
            </a:r>
            <a:r>
              <a:rPr lang="tr-TR" dirty="0" err="1" smtClean="0"/>
              <a:t>maruziyeti</a:t>
            </a:r>
            <a:r>
              <a:rPr lang="tr-TR" dirty="0" smtClean="0"/>
              <a:t> içerecek tüm zaman dilimlerini kapsamalıdır.  </a:t>
            </a:r>
            <a:endParaRPr lang="en-US" dirty="0"/>
          </a:p>
        </p:txBody>
      </p:sp>
    </p:spTree>
    <p:extLst>
      <p:ext uri="{BB962C8B-B14F-4D97-AF65-F5344CB8AC3E}">
        <p14:creationId xmlns:p14="http://schemas.microsoft.com/office/powerpoint/2010/main" val="10165039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336</TotalTime>
  <Words>1811</Words>
  <Application>Microsoft Office PowerPoint</Application>
  <PresentationFormat>Geniş ekran</PresentationFormat>
  <Paragraphs>145</Paragraphs>
  <Slides>34</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34</vt:i4>
      </vt:variant>
    </vt:vector>
  </HeadingPairs>
  <TitlesOfParts>
    <vt:vector size="40" baseType="lpstr">
      <vt:lpstr>Arial</vt:lpstr>
      <vt:lpstr>Calibri</vt:lpstr>
      <vt:lpstr>Calibri Light</vt:lpstr>
      <vt:lpstr>Cambria Math</vt:lpstr>
      <vt:lpstr>Wingdings</vt:lpstr>
      <vt:lpstr>Office Teması</vt:lpstr>
      <vt:lpstr>PowerPoint Sunusu</vt:lpstr>
      <vt:lpstr>Gürültü nedir?</vt:lpstr>
      <vt:lpstr>Gürültü nedir?</vt:lpstr>
      <vt:lpstr>PowerPoint Sunusu</vt:lpstr>
      <vt:lpstr>Gürültü nedir?</vt:lpstr>
      <vt:lpstr>Gürültü Nasıl Problem Olur?</vt:lpstr>
      <vt:lpstr>Gürültü Kontrol İlkeleri Nelerdir?</vt:lpstr>
      <vt:lpstr>Kişisel Maruziyet Ölçümleri</vt:lpstr>
      <vt:lpstr>Kişisel Maruziyet Ölçümleri</vt:lpstr>
      <vt:lpstr>PowerPoint Sunusu</vt:lpstr>
      <vt:lpstr>TS 2607 ISO 1999 Standardına Göre Ölçümlerin Gerçekleştirilmesi</vt:lpstr>
      <vt:lpstr>TS 2607 ISO 1999 Standardına Göre Ölçülen Değerlerin Raporlanması </vt:lpstr>
      <vt:lpstr>TS 2607 ISO 1999 Standardına Göre Ölçülen Değerlerin Raporlanması </vt:lpstr>
      <vt:lpstr>Sonuçların Yorumlanması(TS 2607 ISO 1999)</vt:lpstr>
      <vt:lpstr>Sonuçların Yorumlanması(TS 2607 ISO 1999)</vt:lpstr>
      <vt:lpstr>TS EN ISO 9612 Standardına Göre Ölçümlerin Gerçekleştirilmesi</vt:lpstr>
      <vt:lpstr>TS EN ISO 9612 Standardına Göre Ölçümlerin Gerçekleştirilmesi</vt:lpstr>
      <vt:lpstr>PowerPoint Sunusu</vt:lpstr>
      <vt:lpstr>Görev Bazlı Ölçümler (TS EN ISO 9612)</vt:lpstr>
      <vt:lpstr>Görev Bazlı Ölçümler (TS EN ISO 9612)</vt:lpstr>
      <vt:lpstr>Görev Bazlı Ölçümler (TS EN ISO 9612)</vt:lpstr>
      <vt:lpstr>Tek Bir Görevin Leq Değerinin Hesaplanması</vt:lpstr>
      <vt:lpstr>Görev Bazlı Ölçümler (TS EN ISO 9612)</vt:lpstr>
      <vt:lpstr>Görev Bazlı Ölçümler (TS EN ISO 9612)</vt:lpstr>
      <vt:lpstr>İş Bazlı Ölçümler (TS EN ISO 9612)</vt:lpstr>
      <vt:lpstr>PowerPoint Sunusu</vt:lpstr>
      <vt:lpstr>İş Bazlı Ölçümler (TS EN ISO 9612)</vt:lpstr>
      <vt:lpstr>Bir İşin Leq Değerinin Hesaplanması</vt:lpstr>
      <vt:lpstr>Tam Gün Ölçümleri (TS EN ISO 9612)</vt:lpstr>
      <vt:lpstr>Tam Gün Ölçümleri (TS EN ISO 9612)</vt:lpstr>
      <vt:lpstr>Ölçümde Kullanılacak Cihazlar                        (TS EN ISO 9612)</vt:lpstr>
      <vt:lpstr>Ölçümde Kullanılacak Cihazlar                        (TS 2607 ISO 1999)</vt:lpstr>
      <vt:lpstr>PowerPoint Sunusu</vt:lpstr>
      <vt:lpstr>Kaynaklar;</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haliç çevre</dc:creator>
  <cp:lastModifiedBy>haliç çevre</cp:lastModifiedBy>
  <cp:revision>37</cp:revision>
  <dcterms:created xsi:type="dcterms:W3CDTF">2019-07-29T11:17:28Z</dcterms:created>
  <dcterms:modified xsi:type="dcterms:W3CDTF">2019-07-30T08:40:49Z</dcterms:modified>
</cp:coreProperties>
</file>