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12" r:id="rId1"/>
  </p:sldMasterIdLst>
  <p:notesMasterIdLst>
    <p:notesMasterId r:id="rId47"/>
  </p:notesMasterIdLst>
  <p:sldIdLst>
    <p:sldId id="258" r:id="rId2"/>
    <p:sldId id="329" r:id="rId3"/>
    <p:sldId id="401" r:id="rId4"/>
    <p:sldId id="404" r:id="rId5"/>
    <p:sldId id="438" r:id="rId6"/>
    <p:sldId id="439" r:id="rId7"/>
    <p:sldId id="495" r:id="rId8"/>
    <p:sldId id="496" r:id="rId9"/>
    <p:sldId id="411" r:id="rId10"/>
    <p:sldId id="488" r:id="rId11"/>
    <p:sldId id="502" r:id="rId12"/>
    <p:sldId id="503" r:id="rId13"/>
    <p:sldId id="504" r:id="rId14"/>
    <p:sldId id="505" r:id="rId15"/>
    <p:sldId id="510" r:id="rId16"/>
    <p:sldId id="529" r:id="rId17"/>
    <p:sldId id="526" r:id="rId18"/>
    <p:sldId id="527" r:id="rId19"/>
    <p:sldId id="528" r:id="rId20"/>
    <p:sldId id="464" r:id="rId21"/>
    <p:sldId id="530" r:id="rId22"/>
    <p:sldId id="517" r:id="rId23"/>
    <p:sldId id="518" r:id="rId24"/>
    <p:sldId id="519" r:id="rId25"/>
    <p:sldId id="520" r:id="rId26"/>
    <p:sldId id="465" r:id="rId27"/>
    <p:sldId id="474" r:id="rId28"/>
    <p:sldId id="475" r:id="rId29"/>
    <p:sldId id="483" r:id="rId30"/>
    <p:sldId id="477" r:id="rId31"/>
    <p:sldId id="482" r:id="rId32"/>
    <p:sldId id="480" r:id="rId33"/>
    <p:sldId id="481" r:id="rId34"/>
    <p:sldId id="478" r:id="rId35"/>
    <p:sldId id="484" r:id="rId36"/>
    <p:sldId id="538" r:id="rId37"/>
    <p:sldId id="485" r:id="rId38"/>
    <p:sldId id="539" r:id="rId39"/>
    <p:sldId id="540" r:id="rId40"/>
    <p:sldId id="541" r:id="rId41"/>
    <p:sldId id="542" r:id="rId42"/>
    <p:sldId id="486" r:id="rId43"/>
    <p:sldId id="489" r:id="rId44"/>
    <p:sldId id="492" r:id="rId45"/>
    <p:sldId id="487" r:id="rId4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0000"/>
    <a:srgbClr val="FFD85D"/>
    <a:srgbClr val="033FB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92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90426-BF4A-4D48-AB06-C3820114F26E}" type="doc">
      <dgm:prSet loTypeId="urn:microsoft.com/office/officeart/2005/8/layout/chevron1" loCatId="process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tr-TR"/>
        </a:p>
      </dgm:t>
    </dgm:pt>
    <dgm:pt modelId="{C64937C0-6AA0-4548-AFB0-E3850F4BC99D}">
      <dgm:prSet phldrT="[Metin]"/>
      <dgm:spPr>
        <a:solidFill>
          <a:schemeClr val="accent1"/>
        </a:solidFill>
      </dgm:spPr>
      <dgm:t>
        <a:bodyPr/>
        <a:lstStyle/>
        <a:p>
          <a:r>
            <a:rPr lang="tr-TR" dirty="0" smtClean="0"/>
            <a:t>PROSESTE KULLANILAN SOLVENT MİKTARI</a:t>
          </a:r>
          <a:endParaRPr lang="tr-TR" dirty="0"/>
        </a:p>
      </dgm:t>
    </dgm:pt>
    <dgm:pt modelId="{5E0F3060-0222-44DD-9F41-1193AD2655F3}" type="parTrans" cxnId="{D5B964EC-58A6-40EE-8F97-DC18529423EB}">
      <dgm:prSet/>
      <dgm:spPr/>
      <dgm:t>
        <a:bodyPr/>
        <a:lstStyle/>
        <a:p>
          <a:endParaRPr lang="tr-TR"/>
        </a:p>
      </dgm:t>
    </dgm:pt>
    <dgm:pt modelId="{36211278-BE26-4C1B-A2F9-726351298776}" type="sibTrans" cxnId="{D5B964EC-58A6-40EE-8F97-DC18529423EB}">
      <dgm:prSet/>
      <dgm:spPr/>
      <dgm:t>
        <a:bodyPr/>
        <a:lstStyle/>
        <a:p>
          <a:endParaRPr lang="tr-TR"/>
        </a:p>
      </dgm:t>
    </dgm:pt>
    <dgm:pt modelId="{CE9115C4-7629-4D54-9B5A-A12FBA97D150}">
      <dgm:prSet phldrT="[Metin]"/>
      <dgm:spPr>
        <a:solidFill>
          <a:schemeClr val="accent1"/>
        </a:solidFill>
      </dgm:spPr>
      <dgm:t>
        <a:bodyPr/>
        <a:lstStyle/>
        <a:p>
          <a:r>
            <a:rPr lang="tr-TR" dirty="0" smtClean="0"/>
            <a:t>BOYA PROSESİ</a:t>
          </a:r>
          <a:endParaRPr lang="tr-TR" dirty="0"/>
        </a:p>
      </dgm:t>
    </dgm:pt>
    <dgm:pt modelId="{0BDC78F5-F13E-44F5-BBEB-5DE4AC35D814}" type="parTrans" cxnId="{0D8CD460-FE58-4078-82A7-C6C629A18BD9}">
      <dgm:prSet/>
      <dgm:spPr/>
      <dgm:t>
        <a:bodyPr/>
        <a:lstStyle/>
        <a:p>
          <a:endParaRPr lang="tr-TR"/>
        </a:p>
      </dgm:t>
    </dgm:pt>
    <dgm:pt modelId="{DA7D7D04-2C05-4D82-896A-4229FB624183}" type="sibTrans" cxnId="{0D8CD460-FE58-4078-82A7-C6C629A18BD9}">
      <dgm:prSet/>
      <dgm:spPr/>
      <dgm:t>
        <a:bodyPr/>
        <a:lstStyle/>
        <a:p>
          <a:endParaRPr lang="tr-TR"/>
        </a:p>
      </dgm:t>
    </dgm:pt>
    <dgm:pt modelId="{3BDC7EE0-64FC-4290-A0A4-777324308EC2}">
      <dgm:prSet phldrT="[Metin]"/>
      <dgm:spPr>
        <a:solidFill>
          <a:schemeClr val="accent1"/>
        </a:solidFill>
      </dgm:spPr>
      <dgm:t>
        <a:bodyPr/>
        <a:lstStyle/>
        <a:p>
          <a:r>
            <a:rPr lang="tr-TR" dirty="0" smtClean="0"/>
            <a:t>SOLVENT EMİSYONLARI</a:t>
          </a:r>
          <a:endParaRPr lang="tr-TR" dirty="0"/>
        </a:p>
      </dgm:t>
    </dgm:pt>
    <dgm:pt modelId="{C459B5A4-CD6A-45C1-A9A6-BCFED2203AAC}" type="parTrans" cxnId="{C5E5ED51-5BCB-4DC5-91A6-F3D954FF3377}">
      <dgm:prSet/>
      <dgm:spPr/>
      <dgm:t>
        <a:bodyPr/>
        <a:lstStyle/>
        <a:p>
          <a:endParaRPr lang="tr-TR"/>
        </a:p>
      </dgm:t>
    </dgm:pt>
    <dgm:pt modelId="{3F493E1C-2705-4CE7-A2F3-A45137A1FE94}" type="sibTrans" cxnId="{C5E5ED51-5BCB-4DC5-91A6-F3D954FF3377}">
      <dgm:prSet/>
      <dgm:spPr/>
      <dgm:t>
        <a:bodyPr/>
        <a:lstStyle/>
        <a:p>
          <a:endParaRPr lang="tr-TR"/>
        </a:p>
      </dgm:t>
    </dgm:pt>
    <dgm:pt modelId="{E6A77532-BD47-4570-98A3-CC76112E15F2}">
      <dgm:prSet phldrT="[Metin]"/>
      <dgm:spPr>
        <a:solidFill>
          <a:schemeClr val="accent1"/>
        </a:solidFill>
      </dgm:spPr>
      <dgm:t>
        <a:bodyPr/>
        <a:lstStyle/>
        <a:p>
          <a:r>
            <a:rPr lang="tr-TR" dirty="0" smtClean="0"/>
            <a:t>TOPLANAN KİRLİ SOLVENT VE YAKMA/BERTARAF  TESİSİNDE YOK EDİLEN SOLVENT</a:t>
          </a:r>
          <a:endParaRPr lang="tr-TR" dirty="0"/>
        </a:p>
      </dgm:t>
    </dgm:pt>
    <dgm:pt modelId="{036BFBE7-CE84-4F6A-9AFF-0D0AD2314771}" type="parTrans" cxnId="{71727ECF-1313-4AF1-8DD5-C607EDAC8083}">
      <dgm:prSet/>
      <dgm:spPr/>
      <dgm:t>
        <a:bodyPr/>
        <a:lstStyle/>
        <a:p>
          <a:endParaRPr lang="tr-TR"/>
        </a:p>
      </dgm:t>
    </dgm:pt>
    <dgm:pt modelId="{6A06864D-C1E4-42D4-ADE6-785F305377E8}" type="sibTrans" cxnId="{71727ECF-1313-4AF1-8DD5-C607EDAC8083}">
      <dgm:prSet/>
      <dgm:spPr/>
      <dgm:t>
        <a:bodyPr/>
        <a:lstStyle/>
        <a:p>
          <a:endParaRPr lang="tr-TR"/>
        </a:p>
      </dgm:t>
    </dgm:pt>
    <dgm:pt modelId="{1D193519-8C02-4EF1-A861-15A0CC0A15E9}" type="pres">
      <dgm:prSet presAssocID="{0D390426-BF4A-4D48-AB06-C3820114F2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6966959-3704-4C5E-8225-9093B336CD24}" type="pres">
      <dgm:prSet presAssocID="{C64937C0-6AA0-4548-AFB0-E3850F4BC99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78CB56-D95B-4133-A106-C70270BEACE2}" type="pres">
      <dgm:prSet presAssocID="{36211278-BE26-4C1B-A2F9-726351298776}" presName="parTxOnlySpace" presStyleCnt="0"/>
      <dgm:spPr/>
      <dgm:t>
        <a:bodyPr/>
        <a:lstStyle/>
        <a:p>
          <a:endParaRPr lang="tr-TR"/>
        </a:p>
      </dgm:t>
    </dgm:pt>
    <dgm:pt modelId="{C8AD07D8-47CF-4463-A135-AF4CD556D7C4}" type="pres">
      <dgm:prSet presAssocID="{CE9115C4-7629-4D54-9B5A-A12FBA97D15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BC9D6B-B3E8-480A-B39F-3383E05C9263}" type="pres">
      <dgm:prSet presAssocID="{DA7D7D04-2C05-4D82-896A-4229FB624183}" presName="parTxOnlySpace" presStyleCnt="0"/>
      <dgm:spPr/>
      <dgm:t>
        <a:bodyPr/>
        <a:lstStyle/>
        <a:p>
          <a:endParaRPr lang="tr-TR"/>
        </a:p>
      </dgm:t>
    </dgm:pt>
    <dgm:pt modelId="{F1356CC5-CA9B-41FA-AC2A-A7A8D1E504B6}" type="pres">
      <dgm:prSet presAssocID="{3BDC7EE0-64FC-4290-A0A4-777324308EC2}" presName="parTxOnly" presStyleLbl="node1" presStyleIdx="2" presStyleCnt="4" custLinFactNeighborX="-44383" custLinFactNeighborY="91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BBF61D-78CE-4C5E-B2AB-484821976C99}" type="pres">
      <dgm:prSet presAssocID="{3F493E1C-2705-4CE7-A2F3-A45137A1FE94}" presName="parTxOnlySpace" presStyleCnt="0"/>
      <dgm:spPr/>
      <dgm:t>
        <a:bodyPr/>
        <a:lstStyle/>
        <a:p>
          <a:endParaRPr lang="tr-TR"/>
        </a:p>
      </dgm:t>
    </dgm:pt>
    <dgm:pt modelId="{11909AF1-07E3-410C-9C65-EA02DF202DA3}" type="pres">
      <dgm:prSet presAssocID="{E6A77532-BD47-4570-98A3-CC76112E15F2}" presName="parTxOnly" presStyleLbl="node1" presStyleIdx="3" presStyleCnt="4" custLinFactX="-89791" custLinFactY="-2561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5E5ED51-5BCB-4DC5-91A6-F3D954FF3377}" srcId="{0D390426-BF4A-4D48-AB06-C3820114F26E}" destId="{3BDC7EE0-64FC-4290-A0A4-777324308EC2}" srcOrd="2" destOrd="0" parTransId="{C459B5A4-CD6A-45C1-A9A6-BCFED2203AAC}" sibTransId="{3F493E1C-2705-4CE7-A2F3-A45137A1FE94}"/>
    <dgm:cxn modelId="{D5B964EC-58A6-40EE-8F97-DC18529423EB}" srcId="{0D390426-BF4A-4D48-AB06-C3820114F26E}" destId="{C64937C0-6AA0-4548-AFB0-E3850F4BC99D}" srcOrd="0" destOrd="0" parTransId="{5E0F3060-0222-44DD-9F41-1193AD2655F3}" sibTransId="{36211278-BE26-4C1B-A2F9-726351298776}"/>
    <dgm:cxn modelId="{5E594053-1506-4110-9737-E198E3CC2FA3}" type="presOf" srcId="{E6A77532-BD47-4570-98A3-CC76112E15F2}" destId="{11909AF1-07E3-410C-9C65-EA02DF202DA3}" srcOrd="0" destOrd="0" presId="urn:microsoft.com/office/officeart/2005/8/layout/chevron1"/>
    <dgm:cxn modelId="{0D8CD460-FE58-4078-82A7-C6C629A18BD9}" srcId="{0D390426-BF4A-4D48-AB06-C3820114F26E}" destId="{CE9115C4-7629-4D54-9B5A-A12FBA97D150}" srcOrd="1" destOrd="0" parTransId="{0BDC78F5-F13E-44F5-BBEB-5DE4AC35D814}" sibTransId="{DA7D7D04-2C05-4D82-896A-4229FB624183}"/>
    <dgm:cxn modelId="{1581AB43-4CF1-4432-B47D-3DD05C783349}" type="presOf" srcId="{3BDC7EE0-64FC-4290-A0A4-777324308EC2}" destId="{F1356CC5-CA9B-41FA-AC2A-A7A8D1E504B6}" srcOrd="0" destOrd="0" presId="urn:microsoft.com/office/officeart/2005/8/layout/chevron1"/>
    <dgm:cxn modelId="{71727ECF-1313-4AF1-8DD5-C607EDAC8083}" srcId="{0D390426-BF4A-4D48-AB06-C3820114F26E}" destId="{E6A77532-BD47-4570-98A3-CC76112E15F2}" srcOrd="3" destOrd="0" parTransId="{036BFBE7-CE84-4F6A-9AFF-0D0AD2314771}" sibTransId="{6A06864D-C1E4-42D4-ADE6-785F305377E8}"/>
    <dgm:cxn modelId="{8A76DA9D-4692-4928-98D0-81A0D0BBA5C2}" type="presOf" srcId="{C64937C0-6AA0-4548-AFB0-E3850F4BC99D}" destId="{36966959-3704-4C5E-8225-9093B336CD24}" srcOrd="0" destOrd="0" presId="urn:microsoft.com/office/officeart/2005/8/layout/chevron1"/>
    <dgm:cxn modelId="{15A06329-688E-4DFE-9E3A-752721DDA76C}" type="presOf" srcId="{0D390426-BF4A-4D48-AB06-C3820114F26E}" destId="{1D193519-8C02-4EF1-A861-15A0CC0A15E9}" srcOrd="0" destOrd="0" presId="urn:microsoft.com/office/officeart/2005/8/layout/chevron1"/>
    <dgm:cxn modelId="{7C6F9A5C-A9C9-44AC-AA7E-0CB31D16FDC5}" type="presOf" srcId="{CE9115C4-7629-4D54-9B5A-A12FBA97D150}" destId="{C8AD07D8-47CF-4463-A135-AF4CD556D7C4}" srcOrd="0" destOrd="0" presId="urn:microsoft.com/office/officeart/2005/8/layout/chevron1"/>
    <dgm:cxn modelId="{E62F582E-9079-44B8-9A3E-8A1CEFFB902B}" type="presParOf" srcId="{1D193519-8C02-4EF1-A861-15A0CC0A15E9}" destId="{36966959-3704-4C5E-8225-9093B336CD24}" srcOrd="0" destOrd="0" presId="urn:microsoft.com/office/officeart/2005/8/layout/chevron1"/>
    <dgm:cxn modelId="{4F3C538C-CF16-4E06-8FD8-7191F69ABF2F}" type="presParOf" srcId="{1D193519-8C02-4EF1-A861-15A0CC0A15E9}" destId="{0778CB56-D95B-4133-A106-C70270BEACE2}" srcOrd="1" destOrd="0" presId="urn:microsoft.com/office/officeart/2005/8/layout/chevron1"/>
    <dgm:cxn modelId="{45F02430-F7C0-4299-AE16-91BB333057ED}" type="presParOf" srcId="{1D193519-8C02-4EF1-A861-15A0CC0A15E9}" destId="{C8AD07D8-47CF-4463-A135-AF4CD556D7C4}" srcOrd="2" destOrd="0" presId="urn:microsoft.com/office/officeart/2005/8/layout/chevron1"/>
    <dgm:cxn modelId="{55370A8D-1F4A-45C1-AD8F-4BEE2ADB435A}" type="presParOf" srcId="{1D193519-8C02-4EF1-A861-15A0CC0A15E9}" destId="{7BBC9D6B-B3E8-480A-B39F-3383E05C9263}" srcOrd="3" destOrd="0" presId="urn:microsoft.com/office/officeart/2005/8/layout/chevron1"/>
    <dgm:cxn modelId="{552A6EA9-6506-4706-937B-522330784EA1}" type="presParOf" srcId="{1D193519-8C02-4EF1-A861-15A0CC0A15E9}" destId="{F1356CC5-CA9B-41FA-AC2A-A7A8D1E504B6}" srcOrd="4" destOrd="0" presId="urn:microsoft.com/office/officeart/2005/8/layout/chevron1"/>
    <dgm:cxn modelId="{03912E17-0DD0-4BD8-9332-6C111DF969FE}" type="presParOf" srcId="{1D193519-8C02-4EF1-A861-15A0CC0A15E9}" destId="{1CBBF61D-78CE-4C5E-B2AB-484821976C99}" srcOrd="5" destOrd="0" presId="urn:microsoft.com/office/officeart/2005/8/layout/chevron1"/>
    <dgm:cxn modelId="{FF3AC175-E58E-420B-B4A5-49222573488C}" type="presParOf" srcId="{1D193519-8C02-4EF1-A861-15A0CC0A15E9}" destId="{11909AF1-07E3-410C-9C65-EA02DF202DA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BC17A0-0F43-48F2-BDF7-16121904EA7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5B66832E-8BC6-420F-BC27-025AE865198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1600" b="1" dirty="0" smtClean="0">
              <a:solidFill>
                <a:schemeClr val="tx1"/>
              </a:solidFill>
            </a:rPr>
            <a:t>Toz şeklinde emisyon </a:t>
          </a:r>
          <a:endParaRPr lang="tr-TR" sz="1600" b="1" dirty="0">
            <a:solidFill>
              <a:schemeClr val="tx1"/>
            </a:solidFill>
          </a:endParaRPr>
        </a:p>
      </dgm:t>
    </dgm:pt>
    <dgm:pt modelId="{F7B8E128-EB0D-4152-B04A-BCCAB512C281}" type="parTrans" cxnId="{65B1A3FD-7489-4AB9-A598-FCCA16DC4A27}">
      <dgm:prSet/>
      <dgm:spPr/>
      <dgm:t>
        <a:bodyPr/>
        <a:lstStyle/>
        <a:p>
          <a:endParaRPr lang="tr-TR"/>
        </a:p>
      </dgm:t>
    </dgm:pt>
    <dgm:pt modelId="{8EFAADB0-E155-4367-9FC4-A6F159C8074E}" type="sibTrans" cxnId="{65B1A3FD-7489-4AB9-A598-FCCA16DC4A27}">
      <dgm:prSet/>
      <dgm:spPr/>
      <dgm:t>
        <a:bodyPr/>
        <a:lstStyle/>
        <a:p>
          <a:endParaRPr lang="tr-TR"/>
        </a:p>
      </dgm:t>
    </dgm:pt>
    <dgm:pt modelId="{7B47DCA7-D5F0-4E94-85F5-38B254EDD50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1600" b="1" dirty="0" smtClean="0">
              <a:solidFill>
                <a:schemeClr val="tx1"/>
              </a:solidFill>
            </a:rPr>
            <a:t>Tozlu maddelerin üretimi, işlenmesi,  taşınması, doldurulması,boşaltılması</a:t>
          </a:r>
          <a:endParaRPr lang="tr-TR" sz="1600" b="1" dirty="0">
            <a:solidFill>
              <a:schemeClr val="tx1"/>
            </a:solidFill>
          </a:endParaRPr>
        </a:p>
      </dgm:t>
    </dgm:pt>
    <dgm:pt modelId="{BECAE5BA-C06F-4A70-91E7-F8430FF422DE}" type="parTrans" cxnId="{14451E0B-F765-40F3-8B4C-4C15F9241895}">
      <dgm:prSet/>
      <dgm:spPr/>
      <dgm:t>
        <a:bodyPr/>
        <a:lstStyle/>
        <a:p>
          <a:endParaRPr lang="tr-TR"/>
        </a:p>
      </dgm:t>
    </dgm:pt>
    <dgm:pt modelId="{A13748DF-1C41-43FF-BF91-12AD3FEF17AE}" type="sibTrans" cxnId="{14451E0B-F765-40F3-8B4C-4C15F9241895}">
      <dgm:prSet/>
      <dgm:spPr/>
      <dgm:t>
        <a:bodyPr/>
        <a:lstStyle/>
        <a:p>
          <a:endParaRPr lang="tr-TR"/>
        </a:p>
      </dgm:t>
    </dgm:pt>
    <dgm:pt modelId="{5EB036C4-A208-4C81-BDF3-AF07D7D5916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1600" b="1" dirty="0" smtClean="0">
              <a:solidFill>
                <a:schemeClr val="tx1"/>
              </a:solidFill>
            </a:rPr>
            <a:t>Açıkta depolanan yığma malzeme</a:t>
          </a:r>
          <a:endParaRPr lang="tr-TR" sz="1600" b="1" dirty="0">
            <a:solidFill>
              <a:schemeClr val="tx1"/>
            </a:solidFill>
          </a:endParaRPr>
        </a:p>
      </dgm:t>
    </dgm:pt>
    <dgm:pt modelId="{BB78AE97-B269-4A5E-BEDF-1CDE876905EC}" type="parTrans" cxnId="{33C11CCB-1BA1-44F3-99C8-B8718DAC6ECC}">
      <dgm:prSet/>
      <dgm:spPr/>
      <dgm:t>
        <a:bodyPr/>
        <a:lstStyle/>
        <a:p>
          <a:endParaRPr lang="tr-TR"/>
        </a:p>
      </dgm:t>
    </dgm:pt>
    <dgm:pt modelId="{74F6AC6D-870D-4400-B42A-264B857FDC34}" type="sibTrans" cxnId="{33C11CCB-1BA1-44F3-99C8-B8718DAC6ECC}">
      <dgm:prSet/>
      <dgm:spPr/>
      <dgm:t>
        <a:bodyPr/>
        <a:lstStyle/>
        <a:p>
          <a:endParaRPr lang="tr-TR"/>
        </a:p>
      </dgm:t>
    </dgm:pt>
    <dgm:pt modelId="{D0DA99C1-8B65-4109-825F-AA9AAA16F9F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1600" b="1" dirty="0" smtClean="0">
              <a:solidFill>
                <a:schemeClr val="tx1"/>
              </a:solidFill>
            </a:rPr>
            <a:t>Toz yapıcı yanma ve üretim artıklarının taşınması ve depolanması </a:t>
          </a:r>
          <a:endParaRPr lang="tr-TR" sz="1600" b="1" dirty="0">
            <a:solidFill>
              <a:schemeClr val="tx1"/>
            </a:solidFill>
          </a:endParaRPr>
        </a:p>
      </dgm:t>
    </dgm:pt>
    <dgm:pt modelId="{99963489-86CC-4911-9468-6FDE36C9C725}" type="parTrans" cxnId="{78150FB4-289F-4458-ACAD-B0732062B2A3}">
      <dgm:prSet/>
      <dgm:spPr/>
      <dgm:t>
        <a:bodyPr/>
        <a:lstStyle/>
        <a:p>
          <a:endParaRPr lang="tr-TR"/>
        </a:p>
      </dgm:t>
    </dgm:pt>
    <dgm:pt modelId="{295C3947-B269-4FA5-9FE5-39691DC736C4}" type="sibTrans" cxnId="{78150FB4-289F-4458-ACAD-B0732062B2A3}">
      <dgm:prSet/>
      <dgm:spPr/>
      <dgm:t>
        <a:bodyPr/>
        <a:lstStyle/>
        <a:p>
          <a:endParaRPr lang="tr-TR"/>
        </a:p>
      </dgm:t>
    </dgm:pt>
    <dgm:pt modelId="{06827BD3-905E-4557-9CD1-615A70B24E3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1600" b="1" dirty="0" smtClean="0">
              <a:solidFill>
                <a:schemeClr val="tx1"/>
              </a:solidFill>
            </a:rPr>
            <a:t>Tesis içi yolların durumu </a:t>
          </a:r>
          <a:endParaRPr lang="tr-TR" sz="1600" b="1" dirty="0">
            <a:solidFill>
              <a:schemeClr val="tx1"/>
            </a:solidFill>
          </a:endParaRPr>
        </a:p>
      </dgm:t>
    </dgm:pt>
    <dgm:pt modelId="{6E500AB1-96C8-4F9E-9417-02885232E7D1}" type="parTrans" cxnId="{636649F6-EAF4-47B6-B7FB-37C7EBF5D3EF}">
      <dgm:prSet/>
      <dgm:spPr/>
      <dgm:t>
        <a:bodyPr/>
        <a:lstStyle/>
        <a:p>
          <a:endParaRPr lang="tr-TR"/>
        </a:p>
      </dgm:t>
    </dgm:pt>
    <dgm:pt modelId="{EA256886-004F-4B40-83F8-D63DF93BA9FC}" type="sibTrans" cxnId="{636649F6-EAF4-47B6-B7FB-37C7EBF5D3EF}">
      <dgm:prSet/>
      <dgm:spPr/>
      <dgm:t>
        <a:bodyPr/>
        <a:lstStyle/>
        <a:p>
          <a:endParaRPr lang="tr-TR"/>
        </a:p>
      </dgm:t>
    </dgm:pt>
    <dgm:pt modelId="{C600E320-ED41-44B2-8FF2-3F58FCDFF0C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1600" b="1" dirty="0" smtClean="0">
              <a:solidFill>
                <a:schemeClr val="tx1"/>
              </a:solidFill>
            </a:rPr>
            <a:t>Filtrelerin boşaltılması </a:t>
          </a:r>
          <a:endParaRPr lang="tr-TR" sz="1600" b="1" dirty="0">
            <a:solidFill>
              <a:schemeClr val="tx1"/>
            </a:solidFill>
          </a:endParaRPr>
        </a:p>
      </dgm:t>
    </dgm:pt>
    <dgm:pt modelId="{3291CF91-774B-4147-8642-DF8DE41B6FCA}" type="parTrans" cxnId="{B003B524-D59E-4C77-9CC5-3BDA6C374176}">
      <dgm:prSet/>
      <dgm:spPr/>
      <dgm:t>
        <a:bodyPr/>
        <a:lstStyle/>
        <a:p>
          <a:endParaRPr lang="tr-TR"/>
        </a:p>
      </dgm:t>
    </dgm:pt>
    <dgm:pt modelId="{D77F8262-E1B0-4D86-AF94-D13400486043}" type="sibTrans" cxnId="{B003B524-D59E-4C77-9CC5-3BDA6C374176}">
      <dgm:prSet/>
      <dgm:spPr/>
      <dgm:t>
        <a:bodyPr/>
        <a:lstStyle/>
        <a:p>
          <a:endParaRPr lang="tr-TR"/>
        </a:p>
      </dgm:t>
    </dgm:pt>
    <dgm:pt modelId="{F3F18715-46CD-489A-8576-A675651A6044}" type="pres">
      <dgm:prSet presAssocID="{10BC17A0-0F43-48F2-BDF7-16121904EA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6045B7-BFF7-400C-BA12-183DAFF880CB}" type="pres">
      <dgm:prSet presAssocID="{5B66832E-8BC6-420F-BC27-025AE8651984}" presName="parentText" presStyleLbl="node1" presStyleIdx="0" presStyleCnt="6" custLinFactNeighborY="2703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E763D9-6673-431D-9973-475A376A03D3}" type="pres">
      <dgm:prSet presAssocID="{8EFAADB0-E155-4367-9FC4-A6F159C8074E}" presName="spacer" presStyleCnt="0"/>
      <dgm:spPr/>
    </dgm:pt>
    <dgm:pt modelId="{E2F05D75-F8DE-48C4-9AEA-744D6B7FC233}" type="pres">
      <dgm:prSet presAssocID="{7B47DCA7-D5F0-4E94-85F5-38B254EDD50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697986-6C5B-4F6D-A42F-A9314E4257D6}" type="pres">
      <dgm:prSet presAssocID="{A13748DF-1C41-43FF-BF91-12AD3FEF17AE}" presName="spacer" presStyleCnt="0"/>
      <dgm:spPr/>
    </dgm:pt>
    <dgm:pt modelId="{49114DD7-D797-4D31-AC26-44C15BB20E8C}" type="pres">
      <dgm:prSet presAssocID="{5EB036C4-A208-4C81-BDF3-AF07D7D5916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DFC041-770A-4994-8A8C-4ACCF8C2B99F}" type="pres">
      <dgm:prSet presAssocID="{74F6AC6D-870D-4400-B42A-264B857FDC34}" presName="spacer" presStyleCnt="0"/>
      <dgm:spPr/>
    </dgm:pt>
    <dgm:pt modelId="{986BF433-0BF5-40BB-9728-F6AC5002D70D}" type="pres">
      <dgm:prSet presAssocID="{D0DA99C1-8B65-4109-825F-AA9AAA16F9F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EC1998-94B8-4E76-8D25-363BB46633F6}" type="pres">
      <dgm:prSet presAssocID="{295C3947-B269-4FA5-9FE5-39691DC736C4}" presName="spacer" presStyleCnt="0"/>
      <dgm:spPr/>
    </dgm:pt>
    <dgm:pt modelId="{35DA4A31-4DC9-4E1D-B7E3-BC877DB5CF96}" type="pres">
      <dgm:prSet presAssocID="{06827BD3-905E-4557-9CD1-615A70B24E3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98F6C4-3F12-4644-AFF0-4D9936A257E2}" type="pres">
      <dgm:prSet presAssocID="{EA256886-004F-4B40-83F8-D63DF93BA9FC}" presName="spacer" presStyleCnt="0"/>
      <dgm:spPr/>
    </dgm:pt>
    <dgm:pt modelId="{6CC4ABB6-CE0B-46EA-9499-56A4F01F68BC}" type="pres">
      <dgm:prSet presAssocID="{C600E320-ED41-44B2-8FF2-3F58FCDFF0C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9BB817-749C-488A-AC44-D04F6D6629E1}" type="presOf" srcId="{7B47DCA7-D5F0-4E94-85F5-38B254EDD500}" destId="{E2F05D75-F8DE-48C4-9AEA-744D6B7FC233}" srcOrd="0" destOrd="0" presId="urn:microsoft.com/office/officeart/2005/8/layout/vList2"/>
    <dgm:cxn modelId="{78150FB4-289F-4458-ACAD-B0732062B2A3}" srcId="{10BC17A0-0F43-48F2-BDF7-16121904EA74}" destId="{D0DA99C1-8B65-4109-825F-AA9AAA16F9FB}" srcOrd="3" destOrd="0" parTransId="{99963489-86CC-4911-9468-6FDE36C9C725}" sibTransId="{295C3947-B269-4FA5-9FE5-39691DC736C4}"/>
    <dgm:cxn modelId="{636649F6-EAF4-47B6-B7FB-37C7EBF5D3EF}" srcId="{10BC17A0-0F43-48F2-BDF7-16121904EA74}" destId="{06827BD3-905E-4557-9CD1-615A70B24E35}" srcOrd="4" destOrd="0" parTransId="{6E500AB1-96C8-4F9E-9417-02885232E7D1}" sibTransId="{EA256886-004F-4B40-83F8-D63DF93BA9FC}"/>
    <dgm:cxn modelId="{BD980EDD-0812-4A65-81FF-27FC31FC3237}" type="presOf" srcId="{5B66832E-8BC6-420F-BC27-025AE8651984}" destId="{966045B7-BFF7-400C-BA12-183DAFF880CB}" srcOrd="0" destOrd="0" presId="urn:microsoft.com/office/officeart/2005/8/layout/vList2"/>
    <dgm:cxn modelId="{3A351207-7C61-4909-B48B-251F8B97F987}" type="presOf" srcId="{06827BD3-905E-4557-9CD1-615A70B24E35}" destId="{35DA4A31-4DC9-4E1D-B7E3-BC877DB5CF96}" srcOrd="0" destOrd="0" presId="urn:microsoft.com/office/officeart/2005/8/layout/vList2"/>
    <dgm:cxn modelId="{14451E0B-F765-40F3-8B4C-4C15F9241895}" srcId="{10BC17A0-0F43-48F2-BDF7-16121904EA74}" destId="{7B47DCA7-D5F0-4E94-85F5-38B254EDD500}" srcOrd="1" destOrd="0" parTransId="{BECAE5BA-C06F-4A70-91E7-F8430FF422DE}" sibTransId="{A13748DF-1C41-43FF-BF91-12AD3FEF17AE}"/>
    <dgm:cxn modelId="{D4222068-6A59-439C-BC50-80DADCFAF3CF}" type="presOf" srcId="{10BC17A0-0F43-48F2-BDF7-16121904EA74}" destId="{F3F18715-46CD-489A-8576-A675651A6044}" srcOrd="0" destOrd="0" presId="urn:microsoft.com/office/officeart/2005/8/layout/vList2"/>
    <dgm:cxn modelId="{B8204CC3-8F2D-47F7-B5E9-A9F2980948EC}" type="presOf" srcId="{C600E320-ED41-44B2-8FF2-3F58FCDFF0C2}" destId="{6CC4ABB6-CE0B-46EA-9499-56A4F01F68BC}" srcOrd="0" destOrd="0" presId="urn:microsoft.com/office/officeart/2005/8/layout/vList2"/>
    <dgm:cxn modelId="{FB1A8C9A-8B35-4609-8432-31AA9AA49993}" type="presOf" srcId="{D0DA99C1-8B65-4109-825F-AA9AAA16F9FB}" destId="{986BF433-0BF5-40BB-9728-F6AC5002D70D}" srcOrd="0" destOrd="0" presId="urn:microsoft.com/office/officeart/2005/8/layout/vList2"/>
    <dgm:cxn modelId="{33C11CCB-1BA1-44F3-99C8-B8718DAC6ECC}" srcId="{10BC17A0-0F43-48F2-BDF7-16121904EA74}" destId="{5EB036C4-A208-4C81-BDF3-AF07D7D59161}" srcOrd="2" destOrd="0" parTransId="{BB78AE97-B269-4A5E-BEDF-1CDE876905EC}" sibTransId="{74F6AC6D-870D-4400-B42A-264B857FDC34}"/>
    <dgm:cxn modelId="{44597FDF-BD91-4B27-8D17-3A12A2EC5FCC}" type="presOf" srcId="{5EB036C4-A208-4C81-BDF3-AF07D7D59161}" destId="{49114DD7-D797-4D31-AC26-44C15BB20E8C}" srcOrd="0" destOrd="0" presId="urn:microsoft.com/office/officeart/2005/8/layout/vList2"/>
    <dgm:cxn modelId="{B003B524-D59E-4C77-9CC5-3BDA6C374176}" srcId="{10BC17A0-0F43-48F2-BDF7-16121904EA74}" destId="{C600E320-ED41-44B2-8FF2-3F58FCDFF0C2}" srcOrd="5" destOrd="0" parTransId="{3291CF91-774B-4147-8642-DF8DE41B6FCA}" sibTransId="{D77F8262-E1B0-4D86-AF94-D13400486043}"/>
    <dgm:cxn modelId="{65B1A3FD-7489-4AB9-A598-FCCA16DC4A27}" srcId="{10BC17A0-0F43-48F2-BDF7-16121904EA74}" destId="{5B66832E-8BC6-420F-BC27-025AE8651984}" srcOrd="0" destOrd="0" parTransId="{F7B8E128-EB0D-4152-B04A-BCCAB512C281}" sibTransId="{8EFAADB0-E155-4367-9FC4-A6F159C8074E}"/>
    <dgm:cxn modelId="{3A25019C-6599-4938-95CF-2F5651AFEC6E}" type="presParOf" srcId="{F3F18715-46CD-489A-8576-A675651A6044}" destId="{966045B7-BFF7-400C-BA12-183DAFF880CB}" srcOrd="0" destOrd="0" presId="urn:microsoft.com/office/officeart/2005/8/layout/vList2"/>
    <dgm:cxn modelId="{63F77979-FB09-4BA9-A09A-D5166CAB37AA}" type="presParOf" srcId="{F3F18715-46CD-489A-8576-A675651A6044}" destId="{4EE763D9-6673-431D-9973-475A376A03D3}" srcOrd="1" destOrd="0" presId="urn:microsoft.com/office/officeart/2005/8/layout/vList2"/>
    <dgm:cxn modelId="{5B670A63-827A-4974-AAC6-7854FF4F774D}" type="presParOf" srcId="{F3F18715-46CD-489A-8576-A675651A6044}" destId="{E2F05D75-F8DE-48C4-9AEA-744D6B7FC233}" srcOrd="2" destOrd="0" presId="urn:microsoft.com/office/officeart/2005/8/layout/vList2"/>
    <dgm:cxn modelId="{51B3C0FE-7C98-4E17-BC21-C46C0BFDFC0E}" type="presParOf" srcId="{F3F18715-46CD-489A-8576-A675651A6044}" destId="{A9697986-6C5B-4F6D-A42F-A9314E4257D6}" srcOrd="3" destOrd="0" presId="urn:microsoft.com/office/officeart/2005/8/layout/vList2"/>
    <dgm:cxn modelId="{AA457E67-EED9-4A68-AFCE-F4F061E8AC61}" type="presParOf" srcId="{F3F18715-46CD-489A-8576-A675651A6044}" destId="{49114DD7-D797-4D31-AC26-44C15BB20E8C}" srcOrd="4" destOrd="0" presId="urn:microsoft.com/office/officeart/2005/8/layout/vList2"/>
    <dgm:cxn modelId="{5AB96734-76DB-4540-944D-BF937AB27387}" type="presParOf" srcId="{F3F18715-46CD-489A-8576-A675651A6044}" destId="{F6DFC041-770A-4994-8A8C-4ACCF8C2B99F}" srcOrd="5" destOrd="0" presId="urn:microsoft.com/office/officeart/2005/8/layout/vList2"/>
    <dgm:cxn modelId="{1592A047-D265-4805-B30F-4A51B674AA9F}" type="presParOf" srcId="{F3F18715-46CD-489A-8576-A675651A6044}" destId="{986BF433-0BF5-40BB-9728-F6AC5002D70D}" srcOrd="6" destOrd="0" presId="urn:microsoft.com/office/officeart/2005/8/layout/vList2"/>
    <dgm:cxn modelId="{1122306C-9E44-446B-B5AF-2023DCC38E88}" type="presParOf" srcId="{F3F18715-46CD-489A-8576-A675651A6044}" destId="{58EC1998-94B8-4E76-8D25-363BB46633F6}" srcOrd="7" destOrd="0" presId="urn:microsoft.com/office/officeart/2005/8/layout/vList2"/>
    <dgm:cxn modelId="{43F3FB99-2A5F-4808-9379-193607E42205}" type="presParOf" srcId="{F3F18715-46CD-489A-8576-A675651A6044}" destId="{35DA4A31-4DC9-4E1D-B7E3-BC877DB5CF96}" srcOrd="8" destOrd="0" presId="urn:microsoft.com/office/officeart/2005/8/layout/vList2"/>
    <dgm:cxn modelId="{A4DA4B0F-2E8D-4DFF-9C5B-556AC720885A}" type="presParOf" srcId="{F3F18715-46CD-489A-8576-A675651A6044}" destId="{7D98F6C4-3F12-4644-AFF0-4D9936A257E2}" srcOrd="9" destOrd="0" presId="urn:microsoft.com/office/officeart/2005/8/layout/vList2"/>
    <dgm:cxn modelId="{28193415-AC26-404B-87A4-7F52D08C33B7}" type="presParOf" srcId="{F3F18715-46CD-489A-8576-A675651A6044}" destId="{6CC4ABB6-CE0B-46EA-9499-56A4F01F68BC}" srcOrd="10" destOrd="0" presId="urn:microsoft.com/office/officeart/2005/8/layout/vList2"/>
  </dgm:cxnLst>
  <dgm:bg>
    <a:solidFill>
      <a:schemeClr val="bg2">
        <a:lumMod val="90000"/>
      </a:schemeClr>
    </a:solidFill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66959-3704-4C5E-8225-9093B336CD24}">
      <dsp:nvSpPr>
        <dsp:cNvPr id="0" name=""/>
        <dsp:cNvSpPr/>
      </dsp:nvSpPr>
      <dsp:spPr>
        <a:xfrm>
          <a:off x="3736" y="537155"/>
          <a:ext cx="2174760" cy="869904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PROSESTE KULLANILAN SOLVENT MİKTARI</a:t>
          </a:r>
          <a:endParaRPr lang="tr-TR" sz="1000" kern="1200" dirty="0"/>
        </a:p>
      </dsp:txBody>
      <dsp:txXfrm>
        <a:off x="438688" y="537155"/>
        <a:ext cx="1304856" cy="869904"/>
      </dsp:txXfrm>
    </dsp:sp>
    <dsp:sp modelId="{C8AD07D8-47CF-4463-A135-AF4CD556D7C4}">
      <dsp:nvSpPr>
        <dsp:cNvPr id="0" name=""/>
        <dsp:cNvSpPr/>
      </dsp:nvSpPr>
      <dsp:spPr>
        <a:xfrm>
          <a:off x="1961020" y="537155"/>
          <a:ext cx="2174760" cy="869904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BOYA PROSESİ</a:t>
          </a:r>
          <a:endParaRPr lang="tr-TR" sz="1000" kern="1200" dirty="0"/>
        </a:p>
      </dsp:txBody>
      <dsp:txXfrm>
        <a:off x="2395972" y="537155"/>
        <a:ext cx="1304856" cy="869904"/>
      </dsp:txXfrm>
    </dsp:sp>
    <dsp:sp modelId="{F1356CC5-CA9B-41FA-AC2A-A7A8D1E504B6}">
      <dsp:nvSpPr>
        <dsp:cNvPr id="0" name=""/>
        <dsp:cNvSpPr/>
      </dsp:nvSpPr>
      <dsp:spPr>
        <a:xfrm>
          <a:off x="3821782" y="1074311"/>
          <a:ext cx="2174760" cy="869904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SOLVENT EMİSYONLARI</a:t>
          </a:r>
          <a:endParaRPr lang="tr-TR" sz="1000" kern="1200" dirty="0"/>
        </a:p>
      </dsp:txBody>
      <dsp:txXfrm>
        <a:off x="4256734" y="1074311"/>
        <a:ext cx="1304856" cy="869904"/>
      </dsp:txXfrm>
    </dsp:sp>
    <dsp:sp modelId="{11909AF1-07E3-410C-9C65-EA02DF202DA3}">
      <dsp:nvSpPr>
        <dsp:cNvPr id="0" name=""/>
        <dsp:cNvSpPr/>
      </dsp:nvSpPr>
      <dsp:spPr>
        <a:xfrm>
          <a:off x="3705373" y="0"/>
          <a:ext cx="2174760" cy="869904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TOPLANAN KİRLİ SOLVENT VE YAKMA/BERTARAF  TESİSİNDE YOK EDİLEN SOLVENT</a:t>
          </a:r>
          <a:endParaRPr lang="tr-TR" sz="1000" kern="1200" dirty="0"/>
        </a:p>
      </dsp:txBody>
      <dsp:txXfrm>
        <a:off x="4140325" y="0"/>
        <a:ext cx="1304856" cy="869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045B7-BFF7-400C-BA12-183DAFF880CB}">
      <dsp:nvSpPr>
        <dsp:cNvPr id="0" name=""/>
        <dsp:cNvSpPr/>
      </dsp:nvSpPr>
      <dsp:spPr>
        <a:xfrm>
          <a:off x="0" y="19525"/>
          <a:ext cx="4284476" cy="6265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Toz şeklinde emisyon 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30585" y="50110"/>
        <a:ext cx="4223306" cy="565365"/>
      </dsp:txXfrm>
    </dsp:sp>
    <dsp:sp modelId="{E2F05D75-F8DE-48C4-9AEA-744D6B7FC233}">
      <dsp:nvSpPr>
        <dsp:cNvPr id="0" name=""/>
        <dsp:cNvSpPr/>
      </dsp:nvSpPr>
      <dsp:spPr>
        <a:xfrm>
          <a:off x="0" y="690191"/>
          <a:ext cx="4284476" cy="6265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Tozlu maddelerin üretimi, işlenmesi,  taşınması, doldurulması,boşaltılması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30585" y="720776"/>
        <a:ext cx="4223306" cy="565365"/>
      </dsp:txXfrm>
    </dsp:sp>
    <dsp:sp modelId="{49114DD7-D797-4D31-AC26-44C15BB20E8C}">
      <dsp:nvSpPr>
        <dsp:cNvPr id="0" name=""/>
        <dsp:cNvSpPr/>
      </dsp:nvSpPr>
      <dsp:spPr>
        <a:xfrm>
          <a:off x="0" y="1377206"/>
          <a:ext cx="4284476" cy="6265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Açıkta depolanan yığma malzeme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30585" y="1407791"/>
        <a:ext cx="4223306" cy="565365"/>
      </dsp:txXfrm>
    </dsp:sp>
    <dsp:sp modelId="{986BF433-0BF5-40BB-9728-F6AC5002D70D}">
      <dsp:nvSpPr>
        <dsp:cNvPr id="0" name=""/>
        <dsp:cNvSpPr/>
      </dsp:nvSpPr>
      <dsp:spPr>
        <a:xfrm>
          <a:off x="0" y="2064221"/>
          <a:ext cx="4284476" cy="6265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Toz yapıcı yanma ve üretim artıklarının taşınması ve depolanması 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30585" y="2094806"/>
        <a:ext cx="4223306" cy="565365"/>
      </dsp:txXfrm>
    </dsp:sp>
    <dsp:sp modelId="{35DA4A31-4DC9-4E1D-B7E3-BC877DB5CF96}">
      <dsp:nvSpPr>
        <dsp:cNvPr id="0" name=""/>
        <dsp:cNvSpPr/>
      </dsp:nvSpPr>
      <dsp:spPr>
        <a:xfrm>
          <a:off x="0" y="2751237"/>
          <a:ext cx="4284476" cy="6265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Tesis içi yolların durumu 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30585" y="2781822"/>
        <a:ext cx="4223306" cy="565365"/>
      </dsp:txXfrm>
    </dsp:sp>
    <dsp:sp modelId="{6CC4ABB6-CE0B-46EA-9499-56A4F01F68BC}">
      <dsp:nvSpPr>
        <dsp:cNvPr id="0" name=""/>
        <dsp:cNvSpPr/>
      </dsp:nvSpPr>
      <dsp:spPr>
        <a:xfrm>
          <a:off x="0" y="3438252"/>
          <a:ext cx="4284476" cy="6265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Filtrelerin boşaltılması 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30585" y="3468837"/>
        <a:ext cx="4223306" cy="565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DAD30B-C9C1-4061-B85C-785B57121CC4}" type="datetimeFigureOut">
              <a:rPr lang="tr-TR"/>
              <a:pPr>
                <a:defRPr/>
              </a:pPr>
              <a:t>21.10.2019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4B4CB0-60CA-47A9-91D4-89F7B95DB1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417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7A7E59B-B2D7-40D2-9CBE-FD02FEE70023}" type="datetime1">
              <a:rPr lang="tr-TR" smtClean="0"/>
              <a:t>21.10.2019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751358AD-1766-4951-AA5E-DD4A32E2B4C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80819-8022-42D8-9FD9-A196AA25D929}" type="datetime1">
              <a:rPr lang="tr-TR" smtClean="0"/>
              <a:t>21.10.2019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EA9EB-B681-486E-95ED-23DA90680A6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A3D63-240B-47B6-839C-38CD8060AE86}" type="datetime1">
              <a:rPr lang="tr-TR" smtClean="0"/>
              <a:t>21.10.2019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F06C9-B304-4A56-84B1-64E402E49CE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C68C7AFE-50B1-4752-94C1-92EE2CF685BB}" type="datetime1">
              <a:rPr lang="tr-TR" smtClean="0"/>
              <a:t>21.10.2019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F2A88BA-99F8-4871-8218-913542D533E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C309D1A8-BAE8-408A-90C9-0B71F251D572}" type="datetime1">
              <a:rPr lang="tr-TR" smtClean="0"/>
              <a:t>21.10.2019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DB716331-2463-4402-A120-785365DD111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74A3A-E647-4A1F-A687-80345F145BC6}" type="datetime1">
              <a:rPr lang="tr-TR" smtClean="0"/>
              <a:t>21.10.2019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7D3F6-38BE-4000-8957-A649A2A990B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BAE6C-992F-46F2-9BA0-591903C1655C}" type="datetime1">
              <a:rPr lang="tr-TR" smtClean="0"/>
              <a:t>21.10.2019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2E229-1981-4D0C-8717-1C8900CEB15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AE2F9A8-8C5E-4FCA-9C9E-19B75A615D14}" type="datetime1">
              <a:rPr lang="tr-TR" smtClean="0"/>
              <a:t>21.10.2019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805EA6F-6262-42B5-B6EB-EB199AF2137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2820C-60D6-47DE-88C2-C5F7EF6B18E5}" type="datetime1">
              <a:rPr lang="tr-TR" smtClean="0"/>
              <a:t>21.10.2019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8BE8A55D-6560-4914-970C-E975FCA7B694}" type="datetime1">
              <a:rPr lang="tr-TR" smtClean="0"/>
              <a:t>21.10.2019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0C10AB3-D576-4302-85E2-EF0CC86461B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90965D4-0BE6-471F-A7EF-F6EFE69FD69F}" type="datetime1">
              <a:rPr lang="tr-TR" smtClean="0"/>
              <a:t>21.10.2019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731EC7E-A133-47ED-B9FC-32F1969E6E7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42FB47-B67F-4766-ACD5-650DF41687CA}" type="datetime1">
              <a:rPr lang="tr-TR" smtClean="0"/>
              <a:t>21.10.2019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71F4DD-5A2E-4896-9082-B988F8E8A91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05" y="27420"/>
            <a:ext cx="8972230" cy="6830580"/>
          </a:xfrm>
          <a:prstGeom prst="rect">
            <a:avLst/>
          </a:prstGeom>
          <a:noFill/>
        </p:spPr>
      </p:pic>
      <p:sp>
        <p:nvSpPr>
          <p:cNvPr id="9221" name="6 Dikdörtgen"/>
          <p:cNvSpPr>
            <a:spLocks noChangeArrowheads="1"/>
          </p:cNvSpPr>
          <p:nvPr/>
        </p:nvSpPr>
        <p:spPr bwMode="auto">
          <a:xfrm>
            <a:off x="1475656" y="1268760"/>
            <a:ext cx="662473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FF00"/>
                </a:solidFill>
                <a:latin typeface="Comic Sans MS" pitchFamily="66" charset="0"/>
              </a:rPr>
              <a:t>ÇEVRE YÖNETİMİ GENEL 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MÜDÜRLÜĞÜ</a:t>
            </a:r>
          </a:p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HAVA </a:t>
            </a:r>
            <a:r>
              <a:rPr lang="tr-TR" sz="2400" b="1" dirty="0">
                <a:solidFill>
                  <a:srgbClr val="FFFF00"/>
                </a:solidFill>
                <a:latin typeface="Comic Sans MS" pitchFamily="66" charset="0"/>
              </a:rPr>
              <a:t>YÖNETİMİ 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DAİRESİ </a:t>
            </a:r>
          </a:p>
          <a:p>
            <a:pPr algn="ctr"/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BAŞKANLIĞI</a:t>
            </a:r>
            <a:endParaRPr lang="tr-TR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endParaRPr lang="tr-TR" sz="20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9223" name="8 Dikdörtgen"/>
          <p:cNvSpPr>
            <a:spLocks noChangeArrowheads="1"/>
          </p:cNvSpPr>
          <p:nvPr/>
        </p:nvSpPr>
        <p:spPr bwMode="auto">
          <a:xfrm>
            <a:off x="2411760" y="3429000"/>
            <a:ext cx="5857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 dirty="0">
                <a:solidFill>
                  <a:srgbClr val="FFFF00"/>
                </a:solidFill>
                <a:latin typeface="Comic Sans MS" pitchFamily="66" charset="0"/>
              </a:rPr>
              <a:t>SANAYİ KAYNAKLI HAVA KİRLİLİĞİNİN KONTROLÜ YÖNETMELİĞİ ve UYGULAMALARI</a:t>
            </a:r>
          </a:p>
        </p:txBody>
      </p:sp>
      <p:sp>
        <p:nvSpPr>
          <p:cNvPr id="10" name="AutoShape 18" descr="Beyaz mermer"/>
          <p:cNvSpPr>
            <a:spLocks noChangeArrowheads="1"/>
          </p:cNvSpPr>
          <p:nvPr/>
        </p:nvSpPr>
        <p:spPr bwMode="auto">
          <a:xfrm>
            <a:off x="3571875" y="6072188"/>
            <a:ext cx="2089150" cy="576262"/>
          </a:xfrm>
          <a:prstGeom prst="horizontalScroll">
            <a:avLst>
              <a:gd name="adj" fmla="val 12500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>
                <a:alpha val="8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225" name="10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4820238" y="764851"/>
            <a:ext cx="1332156" cy="365125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F5496B-3B06-47CF-9213-E594FBF6DD0C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/>
          </a:p>
        </p:txBody>
      </p:sp>
      <p:pic>
        <p:nvPicPr>
          <p:cNvPr id="1026" name="Picture 2" descr="C:\Users\lnv\Desktop\sunumlar\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0650"/>
            <a:ext cx="5184576" cy="81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547664" y="49803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EK-5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79512" y="1340769"/>
            <a:ext cx="7560840" cy="46683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005" y="1767814"/>
            <a:ext cx="6089877" cy="424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/>
          <p:nvPr/>
        </p:nvSpPr>
        <p:spPr>
          <a:xfrm>
            <a:off x="1691680" y="1537843"/>
            <a:ext cx="88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Yakma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076056" y="147978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Proses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4" y="15242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629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235020" y="313278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EK-5 YAKMA TESİSLERİ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0" y="1197372"/>
            <a:ext cx="1907704" cy="45366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Kullanılan Yakıt,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Güç,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Yakma Prosesi,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Faaliyete Geçme Tarihi</a:t>
            </a: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41987"/>
              </p:ext>
            </p:extLst>
          </p:nvPr>
        </p:nvGraphicFramePr>
        <p:xfrm>
          <a:off x="2032891" y="1988840"/>
          <a:ext cx="640092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01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01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9687"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Mevcut Tesis</a:t>
                      </a:r>
                    </a:p>
                    <a:p>
                      <a:r>
                        <a:rPr lang="tr-TR" sz="1400" dirty="0" smtClean="0"/>
                        <a:t>(2019 öncesi)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Mevcut Tesis</a:t>
                      </a:r>
                    </a:p>
                    <a:p>
                      <a:r>
                        <a:rPr lang="tr-TR" sz="1400" dirty="0" smtClean="0"/>
                        <a:t>(2019 sonrası)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Yeni</a:t>
                      </a:r>
                      <a:r>
                        <a:rPr lang="tr-TR" sz="1400" baseline="0" dirty="0" smtClean="0"/>
                        <a:t> Tesis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50 </a:t>
                      </a:r>
                      <a:r>
                        <a:rPr lang="tr-TR" sz="1400" dirty="0" err="1" smtClean="0"/>
                        <a:t>mw</a:t>
                      </a:r>
                      <a:r>
                        <a:rPr lang="tr-TR" sz="1400" dirty="0" smtClean="0"/>
                        <a:t> altı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799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Katı Yakıt</a:t>
                      </a:r>
                    </a:p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CO, </a:t>
                      </a:r>
                      <a:r>
                        <a:rPr lang="tr-TR" sz="1400" baseline="0" dirty="0" err="1" smtClean="0"/>
                        <a:t>HCl</a:t>
                      </a:r>
                      <a:r>
                        <a:rPr lang="tr-TR" sz="1400" baseline="0" dirty="0" smtClean="0"/>
                        <a:t>, HF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CO, </a:t>
                      </a:r>
                      <a:r>
                        <a:rPr lang="tr-TR" sz="1400" baseline="0" dirty="0" err="1" smtClean="0"/>
                        <a:t>benzopiren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CO, </a:t>
                      </a:r>
                      <a:r>
                        <a:rPr lang="tr-TR" sz="1400" baseline="0" dirty="0" err="1" smtClean="0"/>
                        <a:t>benzopiren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</a:t>
                      </a:r>
                    </a:p>
                    <a:p>
                      <a:r>
                        <a:rPr lang="tr-TR" sz="1400" baseline="0" dirty="0" smtClean="0"/>
                        <a:t>500 </a:t>
                      </a:r>
                      <a:r>
                        <a:rPr lang="tr-TR" sz="1400" baseline="0" dirty="0" err="1" smtClean="0"/>
                        <a:t>Kw</a:t>
                      </a:r>
                      <a:r>
                        <a:rPr lang="tr-TR" sz="1400" baseline="0" dirty="0" smtClean="0"/>
                        <a:t> altı </a:t>
                      </a:r>
                      <a:r>
                        <a:rPr lang="tr-TR" sz="1400" baseline="0" dirty="0" err="1" smtClean="0"/>
                        <a:t>islilik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459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Petrol Koku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</a:t>
                      </a:r>
                    </a:p>
                    <a:p>
                      <a:r>
                        <a:rPr lang="tr-TR" sz="1400" dirty="0" smtClean="0"/>
                        <a:t>Organik bileşikler, inorganik toz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Toz, SO2, NO2, CO, </a:t>
                      </a:r>
                      <a:r>
                        <a:rPr lang="tr-TR" sz="1400" dirty="0" err="1" smtClean="0"/>
                        <a:t>benzopiren</a:t>
                      </a:r>
                      <a:endParaRPr lang="tr-TR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>
                          <a:solidFill>
                            <a:srgbClr val="C00000"/>
                          </a:solidFill>
                        </a:rPr>
                        <a:t>Cd</a:t>
                      </a:r>
                      <a:r>
                        <a:rPr lang="tr-TR" sz="140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</a:rPr>
                        <a:t> Ta, Sb, Ar, Pb, Cr, </a:t>
                      </a:r>
                      <a:r>
                        <a:rPr lang="tr-TR" sz="1400" baseline="0" dirty="0" err="1" smtClean="0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</a:rPr>
                        <a:t>, Cu, Mn, </a:t>
                      </a:r>
                      <a:r>
                        <a:rPr lang="tr-TR" sz="1400" baseline="0" dirty="0" err="1" smtClean="0">
                          <a:solidFill>
                            <a:srgbClr val="C00000"/>
                          </a:solidFill>
                        </a:rPr>
                        <a:t>Ni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</a:rPr>
                        <a:t>, V, </a:t>
                      </a:r>
                      <a:r>
                        <a:rPr lang="tr-TR" sz="1400" baseline="0" dirty="0" err="1" smtClean="0">
                          <a:solidFill>
                            <a:srgbClr val="C00000"/>
                          </a:solidFill>
                        </a:rPr>
                        <a:t>Sn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Toz, SO2, NO2, CO, </a:t>
                      </a:r>
                      <a:r>
                        <a:rPr lang="tr-TR" sz="1400" dirty="0" err="1" smtClean="0"/>
                        <a:t>benzopiren</a:t>
                      </a:r>
                      <a:endParaRPr lang="tr-TR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>
                          <a:solidFill>
                            <a:srgbClr val="C00000"/>
                          </a:solidFill>
                        </a:rPr>
                        <a:t>Cd</a:t>
                      </a:r>
                      <a:r>
                        <a:rPr lang="tr-TR" sz="140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</a:rPr>
                        <a:t> Ta, Sb, Ar, Pb, Cr, </a:t>
                      </a:r>
                      <a:r>
                        <a:rPr lang="tr-TR" sz="1400" baseline="0" dirty="0" err="1" smtClean="0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</a:rPr>
                        <a:t>, Cu, Mn, </a:t>
                      </a:r>
                      <a:r>
                        <a:rPr lang="tr-TR" sz="1400" baseline="0" dirty="0" err="1" smtClean="0">
                          <a:solidFill>
                            <a:srgbClr val="C00000"/>
                          </a:solidFill>
                        </a:rPr>
                        <a:t>Ni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</a:rPr>
                        <a:t>, V, </a:t>
                      </a:r>
                      <a:r>
                        <a:rPr lang="tr-TR" sz="1400" baseline="0" dirty="0" err="1" smtClean="0">
                          <a:solidFill>
                            <a:srgbClr val="C00000"/>
                          </a:solidFill>
                        </a:rPr>
                        <a:t>Sn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endParaRPr lang="tr-TR" sz="14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</a:t>
                      </a:r>
                    </a:p>
                    <a:p>
                      <a:r>
                        <a:rPr lang="tr-TR" sz="1400" dirty="0" smtClean="0"/>
                        <a:t>Organik bileşikler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2142"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Biyokütle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CO, </a:t>
                      </a:r>
                      <a:r>
                        <a:rPr lang="tr-TR" sz="1400" baseline="0" dirty="0" err="1" smtClean="0"/>
                        <a:t>HCl</a:t>
                      </a:r>
                      <a:r>
                        <a:rPr lang="tr-TR" sz="1400" baseline="0" dirty="0" smtClean="0"/>
                        <a:t>, HF, TOC</a:t>
                      </a:r>
                    </a:p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SO2, NO2,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err="1" smtClean="0"/>
                        <a:t>benzopiren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Toz, SO2, NO2,</a:t>
                      </a:r>
                      <a:r>
                        <a:rPr lang="tr-TR" sz="1400" baseline="0" dirty="0" smtClean="0"/>
                        <a:t> CO, </a:t>
                      </a:r>
                      <a:r>
                        <a:rPr lang="tr-TR" sz="1400" baseline="0" dirty="0" err="1" smtClean="0"/>
                        <a:t>HCl</a:t>
                      </a:r>
                      <a:r>
                        <a:rPr lang="tr-TR" sz="1400" baseline="0" dirty="0" smtClean="0"/>
                        <a:t>, HF, TOC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Yuvarlatılmış Dikdörtgen 8"/>
          <p:cNvSpPr/>
          <p:nvPr/>
        </p:nvSpPr>
        <p:spPr>
          <a:xfrm>
            <a:off x="2232234" y="1371903"/>
            <a:ext cx="3843536" cy="5222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Katı Yakıtlı Yakma Tesisleri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4" y="15242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629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235020" y="313278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EK-5 YAKMA TESİSLERİ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79512" y="1371903"/>
            <a:ext cx="1907704" cy="45366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Kullanılan Yakıt,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Güç,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Yakma Prosesi,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Faaliyete Geçme Tarihi</a:t>
            </a: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232234" y="1371903"/>
            <a:ext cx="3843536" cy="5222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Sıvı Yakıtlı Yakma Tesisleri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761080"/>
              </p:ext>
            </p:extLst>
          </p:nvPr>
        </p:nvGraphicFramePr>
        <p:xfrm>
          <a:off x="2232234" y="1999186"/>
          <a:ext cx="5976663" cy="3995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6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1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54246"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Mevcut Tesis</a:t>
                      </a:r>
                    </a:p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öncesi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Mevcut Tesis</a:t>
                      </a:r>
                    </a:p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sonrası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Yeni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Tesis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MW altı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0611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Sıvı Yakıt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CO, 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Ar, Pb,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Cr,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</a:t>
                      </a:r>
                      <a:endParaRPr lang="tr-TR" sz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Ar, Pb,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Cr,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</a:t>
                      </a:r>
                      <a:endParaRPr lang="tr-TR" sz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</a:p>
                    <a:p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MW altı </a:t>
                      </a:r>
                      <a:r>
                        <a:rPr lang="tr-TR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islilik</a:t>
                      </a: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0611"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Fuel-oil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dışındaki yakıtlarda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Ar, Pb,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Cr,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tr-TR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endParaRPr lang="tr-TR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1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4" y="15242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629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235020" y="313278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EK-5 YAKMA TESİSLERİ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79512" y="1371903"/>
            <a:ext cx="1907704" cy="45366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Kullanılan Yakıt,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Güç,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Yakma Prosesi,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Faaliyete Geçme Tarihi</a:t>
            </a: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232234" y="1371903"/>
            <a:ext cx="3843536" cy="5222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Gaz Yakıtlı Yakma Tesisleri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043543"/>
              </p:ext>
            </p:extLst>
          </p:nvPr>
        </p:nvGraphicFramePr>
        <p:xfrm>
          <a:off x="2232234" y="1988840"/>
          <a:ext cx="5896783" cy="4455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5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93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2179"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Mevcut Tesis</a:t>
                      </a:r>
                    </a:p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öncesi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Mevcut Tesis</a:t>
                      </a:r>
                    </a:p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sonrası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Yeni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Tesis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MW altı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2806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Doğal gaz, </a:t>
                      </a:r>
                      <a:r>
                        <a:rPr lang="tr-TR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gaz, LPG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433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Fırın Gazı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588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Demir-çelik sanayiinde ortaya çıkan gazlar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433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Sıvılaştırılmış gaz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806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 fırınında oluşan düşük kalorili gazlar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588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fırınlarda oluşan düşük kalorili gazlar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0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4" y="15242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629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235020" y="313278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EK-5 YAKMA TESİSLERİ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79512" y="1371903"/>
            <a:ext cx="1907704" cy="45366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Kullanılan Yakıt,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Güç,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Yakma Prosesi,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Faaliyete Geçme Tarihi</a:t>
            </a: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232234" y="1371903"/>
            <a:ext cx="3843536" cy="5222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Gaz Türbinleri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139366"/>
              </p:ext>
            </p:extLst>
          </p:nvPr>
        </p:nvGraphicFramePr>
        <p:xfrm>
          <a:off x="2195737" y="1929885"/>
          <a:ext cx="5933279" cy="466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2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22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22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22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8264"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Mevcut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Tesis</a:t>
                      </a:r>
                    </a:p>
                    <a:p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öncesi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Mevcut Tesis </a:t>
                      </a:r>
                    </a:p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sonrası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Yeni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Tesis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MW altı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903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 Yakıtlar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İslilik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CO, 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 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CO, 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 (10 MW üstü)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903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Doğal gaz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331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Sıvılaştırılmış gaz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106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 fırınında oluşan düşük kalorili gazlar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106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fırınlarda oluşan düşük kalorili gazlar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264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Doğal gaz hariç gaz yakıtlar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331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Sıvı yakıtlar</a:t>
                      </a:r>
                      <a:endParaRPr lang="tr-T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NO2,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CO, </a:t>
                      </a:r>
                      <a:r>
                        <a:rPr lang="tr-TR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islilik</a:t>
                      </a:r>
                      <a:endParaRPr lang="tr-TR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1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78" y="240650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78" y="237937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355033" y="498031"/>
            <a:ext cx="257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Kütle Bilanço Yöntemi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1" y="1297102"/>
            <a:ext cx="8010125" cy="16278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11" name="4 Diyagram"/>
          <p:cNvGraphicFramePr/>
          <p:nvPr>
            <p:extLst>
              <p:ext uri="{D42A27DB-BD31-4B8C-83A1-F6EECF244321}">
                <p14:modId xmlns:p14="http://schemas.microsoft.com/office/powerpoint/2010/main" val="2790130680"/>
              </p:ext>
            </p:extLst>
          </p:nvPr>
        </p:nvGraphicFramePr>
        <p:xfrm>
          <a:off x="827584" y="1449556"/>
          <a:ext cx="8054085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46226"/>
            <a:ext cx="8031716" cy="305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25" y="152892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35" y="15289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852460" y="303474"/>
            <a:ext cx="291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latin typeface="Tahoma" pitchFamily="34" charset="0"/>
              </a:rPr>
              <a:t>PROSES TESİSLERİ</a:t>
            </a:r>
          </a:p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latin typeface="Tahoma" pitchFamily="34" charset="0"/>
              </a:rPr>
              <a:t>(BACA DIŞI KAYNAKLI)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3545630" cy="53143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10953" y="1541084"/>
            <a:ext cx="72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ÖNEMLİ !</a:t>
            </a: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Depolanan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Madde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ve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miktarı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Prosesi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(Kırma,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Eleme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, Dolum boşaltım vb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Emisyon 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Azaltım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Teknikleri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Emisyon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miktarlarının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hesaplanması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4186712" y="1282962"/>
            <a:ext cx="4705768" cy="53143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Depolama 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Tesisleri</a:t>
            </a: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İçerik Yer Tutucusu 5"/>
          <p:cNvSpPr txBox="1">
            <a:spLocks/>
          </p:cNvSpPr>
          <p:nvPr/>
        </p:nvSpPr>
        <p:spPr>
          <a:xfrm>
            <a:off x="4513982" y="2101206"/>
            <a:ext cx="3280242" cy="38934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Tankerlere dolum,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Bağlantı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ekipmanları,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Nefeslikler,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Kaynaklanan emisyonlar 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için </a:t>
            </a:r>
            <a:r>
              <a:rPr lang="tr-TR" b="1" dirty="0" smtClean="0">
                <a:solidFill>
                  <a:schemeClr val="accent6"/>
                </a:solidFill>
                <a:latin typeface="Comic Sans MS" pitchFamily="66" charset="0"/>
              </a:rPr>
              <a:t>Ek-12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kapsamında kütlesel debi tespiti yapılmalıdır.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 smtClean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25" y="152892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35" y="15289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852460" y="303474"/>
            <a:ext cx="291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latin typeface="Tahoma" pitchFamily="34" charset="0"/>
              </a:rPr>
              <a:t>PROSES TESİSLERİ</a:t>
            </a:r>
          </a:p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latin typeface="Tahoma" pitchFamily="34" charset="0"/>
              </a:rPr>
              <a:t>(BACA DIŞI KAYNAKLI)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755576" y="1282962"/>
            <a:ext cx="8136904" cy="53143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Depolama Tesisleri</a:t>
            </a:r>
          </a:p>
          <a:p>
            <a:pPr marL="0" indent="0">
              <a:lnSpc>
                <a:spcPct val="150000"/>
              </a:lnSpc>
              <a:buNone/>
            </a:pPr>
            <a:endParaRPr lang="tr-TR" b="1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Nefesliklerden </a:t>
            </a:r>
            <a:r>
              <a:rPr lang="tr-TR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kaynaklanan </a:t>
            </a:r>
            <a:r>
              <a:rPr lang="tr-TR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emisyonlar;</a:t>
            </a:r>
            <a:endParaRPr lang="tr-TR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EPA TANKS yazılımı kullanılarak hesaplanmalıdır.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Bu yazılım her tank için ayrı ayrı kullanılmalıdır.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Raporlarda son beş yıllık 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mahsül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hareketinin bilgileri bulunmalıdır.</a:t>
            </a: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17367" y="426023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EK-1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97102"/>
            <a:ext cx="3897120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Baca dışı kaynaklarda emisyon debileri Ek-12’de yer alan faktörlere göre hesaplanır.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31002" y="1683737"/>
            <a:ext cx="353694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Maden ocakları, yığma malzemeleri ve madenlerin üretim kullanılabilir hale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gelinceye kadar yapılan bütün işlemleri kapsayan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hazırlama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sürecinde Ek-1’de yer alan hüküm ve esaslara uygun olarak faaliyet gösterilmesi gerekmektedir.</a:t>
            </a:r>
          </a:p>
          <a:p>
            <a:endParaRPr lang="tr-TR" dirty="0"/>
          </a:p>
        </p:txBody>
      </p:sp>
      <p:graphicFrame>
        <p:nvGraphicFramePr>
          <p:cNvPr id="11" name="12 Diyagram"/>
          <p:cNvGraphicFramePr/>
          <p:nvPr>
            <p:extLst/>
          </p:nvPr>
        </p:nvGraphicFramePr>
        <p:xfrm>
          <a:off x="4427984" y="1484784"/>
          <a:ext cx="4284476" cy="406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 descr="C:\Users\lnv\Desktop\sunumlar\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78" y="240650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78" y="237937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357966" y="498031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EK-1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1" y="1297102"/>
            <a:ext cx="4769765" cy="52282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tr-TR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7544" y="1556792"/>
            <a:ext cx="4536503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Tesisinin prosesi, kullanılan hammadde, üretim  sırasında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oluşan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reaksiyonlar 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vb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… dikkate alınarak Ek-1 kapsamında değerlendirilmektedir.</a:t>
            </a:r>
          </a:p>
          <a:p>
            <a:pPr>
              <a:buNone/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just">
              <a:buNone/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Emisyon izin 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dosyasında;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tesiste bulunan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emisyon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kaynakları, ve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bu kaynakların ne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amaçla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kullanıldığına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ilişkin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açıklayıcı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bilgiler yer </a:t>
            </a:r>
            <a:r>
              <a:rPr lang="tr-TR" b="1" dirty="0" err="1" smtClean="0">
                <a:solidFill>
                  <a:srgbClr val="0070C0"/>
                </a:solidFill>
                <a:latin typeface="Comic Sans MS" pitchFamily="66" charset="0"/>
              </a:rPr>
              <a:t>almaldır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algn="just"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Parametreler;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kapasite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raporları, güvenlik bilgi formları,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proses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akım şemaları, reaksiyonlar,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ürünler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ve yan ürünler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göz önünde bulundurularak belirlenmelidir.</a:t>
            </a:r>
          </a:p>
          <a:p>
            <a:pPr algn="just">
              <a:buNone/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endParaRPr lang="tr-TR" sz="1600" b="1" u="sng" dirty="0" smtClean="0"/>
          </a:p>
          <a:p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5165300" y="1556790"/>
          <a:ext cx="3573316" cy="4255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7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492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itchFamily="66" charset="0"/>
                        </a:rPr>
                        <a:t>Örn</a:t>
                      </a:r>
                      <a:r>
                        <a:rPr lang="tr-TR" sz="1400" dirty="0" smtClean="0">
                          <a:latin typeface="Comic Sans MS" pitchFamily="66" charset="0"/>
                        </a:rPr>
                        <a:t>.</a:t>
                      </a:r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852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Elektrikli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 ark ocakları</a:t>
                      </a:r>
                    </a:p>
                    <a:p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(Hammaddeye bağlı olarak)</a:t>
                      </a:r>
                      <a:endParaRPr lang="tr-TR" sz="14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itchFamily="66" charset="0"/>
                        </a:rPr>
                        <a:t>HCl</a:t>
                      </a:r>
                      <a:r>
                        <a:rPr lang="tr-TR" sz="1400" dirty="0" smtClean="0">
                          <a:latin typeface="Comic Sans MS" pitchFamily="66" charset="0"/>
                        </a:rPr>
                        <a:t>, HF,</a:t>
                      </a:r>
                      <a:r>
                        <a:rPr lang="tr-TR" sz="1400" baseline="0" dirty="0" smtClean="0">
                          <a:latin typeface="Comic Sans MS" pitchFamily="66" charset="0"/>
                        </a:rPr>
                        <a:t> ağır metaller, KOK emisyonları (tehlikeli atık içeriyorsa), TOC emisyonu ölçüm sonucuna göre gerekiyorsa ayrıntılı UOB ve PAH analizi</a:t>
                      </a:r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245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Döner Fırın Ana</a:t>
                      </a:r>
                      <a:r>
                        <a:rPr lang="tr-TR" sz="1400" baseline="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 Bacası </a:t>
                      </a:r>
                      <a:endParaRPr lang="tr-TR" sz="14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tr-TR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Hg, </a:t>
                      </a:r>
                      <a:r>
                        <a:rPr kumimoji="0" lang="tr-TR" sz="140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Cd</a:t>
                      </a:r>
                      <a:r>
                        <a:rPr kumimoji="0" lang="tr-TR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140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Tl</a:t>
                      </a:r>
                      <a:r>
                        <a:rPr kumimoji="0" lang="tr-TR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As, Sb, Pb, Cr, </a:t>
                      </a:r>
                      <a:r>
                        <a:rPr kumimoji="0" lang="tr-TR" sz="140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tr-TR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Cu, Mn, </a:t>
                      </a:r>
                      <a:r>
                        <a:rPr kumimoji="0" lang="tr-TR" sz="140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Ni</a:t>
                      </a:r>
                      <a:r>
                        <a:rPr kumimoji="0" lang="tr-TR" sz="14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V</a:t>
                      </a:r>
                      <a:endParaRPr kumimoji="0" lang="tr-TR" sz="1400" kern="120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0342737"/>
                  </a:ext>
                </a:extLst>
              </a:tr>
              <a:tr h="457492">
                <a:tc>
                  <a:txBody>
                    <a:bodyPr/>
                    <a:lstStyle/>
                    <a:p>
                      <a:endParaRPr lang="tr-TR" sz="14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1400" kern="120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1221599"/>
                  </a:ext>
                </a:extLst>
              </a:tr>
            </a:tbl>
          </a:graphicData>
        </a:graphic>
      </p:graphicFrame>
      <p:pic>
        <p:nvPicPr>
          <p:cNvPr id="11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2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26" name="Rectangle 30"/>
          <p:cNvSpPr>
            <a:spLocks noChangeArrowheads="1"/>
          </p:cNvSpPr>
          <p:nvPr/>
        </p:nvSpPr>
        <p:spPr bwMode="auto">
          <a:xfrm>
            <a:off x="0" y="2565400"/>
            <a:ext cx="54721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29" name="Rectangle 33"/>
          <p:cNvSpPr>
            <a:spLocks noChangeArrowheads="1"/>
          </p:cNvSpPr>
          <p:nvPr/>
        </p:nvSpPr>
        <p:spPr bwMode="auto">
          <a:xfrm>
            <a:off x="107950" y="4221163"/>
            <a:ext cx="532923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39" name="Rectangle 43"/>
          <p:cNvSpPr>
            <a:spLocks noChangeArrowheads="1"/>
          </p:cNvSpPr>
          <p:nvPr/>
        </p:nvSpPr>
        <p:spPr bwMode="auto">
          <a:xfrm>
            <a:off x="0" y="5157788"/>
            <a:ext cx="50768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tr-TR" sz="1900" b="1">
                <a:solidFill>
                  <a:srgbClr val="FF3300"/>
                </a:solidFill>
              </a:rPr>
              <a:t> </a:t>
            </a:r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40" name="Rectangle 44"/>
          <p:cNvSpPr>
            <a:spLocks noChangeArrowheads="1"/>
          </p:cNvSpPr>
          <p:nvPr/>
        </p:nvSpPr>
        <p:spPr bwMode="auto">
          <a:xfrm>
            <a:off x="179388" y="5516563"/>
            <a:ext cx="4105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tr-TR" sz="1900" b="1">
                <a:solidFill>
                  <a:srgbClr val="FF3300"/>
                </a:solidFill>
              </a:rPr>
              <a:t> </a:t>
            </a:r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44" name="Rectangle 48"/>
          <p:cNvSpPr>
            <a:spLocks noChangeArrowheads="1"/>
          </p:cNvSpPr>
          <p:nvPr/>
        </p:nvSpPr>
        <p:spPr bwMode="auto">
          <a:xfrm>
            <a:off x="2411413" y="549275"/>
            <a:ext cx="5688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1900" b="1" dirty="0">
              <a:solidFill>
                <a:schemeClr val="accent2"/>
              </a:solidFill>
            </a:endParaRPr>
          </a:p>
        </p:txBody>
      </p:sp>
      <p:sp>
        <p:nvSpPr>
          <p:cNvPr id="132146" name="Rectangle 50"/>
          <p:cNvSpPr>
            <a:spLocks noChangeArrowheads="1"/>
          </p:cNvSpPr>
          <p:nvPr/>
        </p:nvSpPr>
        <p:spPr bwMode="auto">
          <a:xfrm>
            <a:off x="1114144" y="1340769"/>
            <a:ext cx="7630028" cy="446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2400" b="1" spc="300" dirty="0" smtClean="0"/>
          </a:p>
          <a:p>
            <a:r>
              <a:rPr lang="tr-TR" sz="2400" b="1" spc="300" dirty="0" smtClean="0"/>
              <a:t> </a:t>
            </a:r>
          </a:p>
          <a:p>
            <a:r>
              <a:rPr lang="tr-TR" sz="2400" b="1" spc="300" dirty="0">
                <a:solidFill>
                  <a:schemeClr val="accent2"/>
                </a:solidFill>
              </a:rPr>
              <a:t/>
            </a:r>
            <a:br>
              <a:rPr lang="tr-TR" sz="2400" b="1" spc="300" dirty="0">
                <a:solidFill>
                  <a:schemeClr val="accent2"/>
                </a:solidFill>
              </a:rPr>
            </a:br>
            <a:r>
              <a:rPr lang="tr-TR" sz="2400" b="1" spc="300" dirty="0">
                <a:solidFill>
                  <a:schemeClr val="accent2"/>
                </a:solidFill>
              </a:rPr>
              <a:t>	</a:t>
            </a:r>
            <a:br>
              <a:rPr lang="tr-TR" sz="2400" b="1" spc="300" dirty="0">
                <a:solidFill>
                  <a:schemeClr val="accent2"/>
                </a:solidFill>
              </a:rPr>
            </a:br>
            <a:endParaRPr lang="tr-TR" sz="2400" b="1" spc="300" dirty="0" smtClean="0">
              <a:solidFill>
                <a:schemeClr val="accent2"/>
              </a:solidFill>
            </a:endParaRPr>
          </a:p>
          <a:p>
            <a:r>
              <a:rPr lang="tr-TR" sz="2400" b="1" spc="300" dirty="0">
                <a:solidFill>
                  <a:schemeClr val="accent2"/>
                </a:solidFill>
              </a:rPr>
              <a:t/>
            </a:r>
            <a:br>
              <a:rPr lang="tr-TR" sz="2400" b="1" spc="300" dirty="0">
                <a:solidFill>
                  <a:schemeClr val="accent2"/>
                </a:solidFill>
              </a:rPr>
            </a:br>
            <a:r>
              <a:rPr lang="tr-TR" sz="2400" b="1" spc="300" dirty="0">
                <a:solidFill>
                  <a:schemeClr val="accent2"/>
                </a:solidFill>
              </a:rPr>
              <a:t>	</a:t>
            </a:r>
            <a:br>
              <a:rPr lang="tr-TR" sz="2400" b="1" spc="300" dirty="0">
                <a:solidFill>
                  <a:schemeClr val="accent2"/>
                </a:solidFill>
              </a:rPr>
            </a:br>
            <a:endParaRPr lang="tr-TR" sz="2400" b="1" spc="300" dirty="0">
              <a:solidFill>
                <a:schemeClr val="accent2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115223" y="1022072"/>
            <a:ext cx="408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 smtClean="0">
                <a:solidFill>
                  <a:srgbClr val="0070C0"/>
                </a:solidFill>
                <a:latin typeface="Comic Sans MS" pitchFamily="66" charset="0"/>
              </a:rPr>
              <a:t>SUNUMUN İÇERDİĞİ BAŞLIKLAR</a:t>
            </a: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7374" y="177281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r-TR" b="1" spc="300" dirty="0" smtClean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 Yönetmeliğin Amacı ve Kapsamı</a:t>
            </a:r>
          </a:p>
          <a:p>
            <a:pPr marL="342900" indent="-342900">
              <a:buAutoNum type="arabicPeriod"/>
            </a:pPr>
            <a:endParaRPr lang="tr-TR" b="1" spc="300" dirty="0">
              <a:solidFill>
                <a:srgbClr val="0070C0"/>
              </a:solidFill>
              <a:latin typeface="Comic Sans MS" pitchFamily="66" charset="0"/>
              <a:cs typeface="Consolas" pitchFamily="49" charset="0"/>
            </a:endParaRPr>
          </a:p>
          <a:p>
            <a:pPr marL="457200" indent="-457200">
              <a:buAutoNum type="arabicPeriod"/>
            </a:pPr>
            <a:r>
              <a:rPr lang="tr-TR" b="1" spc="300" dirty="0" smtClean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Yönetmeliğin Uygulama Alanları ve Diğer Mevzuatlarla İlişkilendirilmesi</a:t>
            </a:r>
          </a:p>
          <a:p>
            <a:pPr marL="457200" indent="-457200">
              <a:buAutoNum type="arabicPeriod"/>
            </a:pPr>
            <a:endParaRPr lang="tr-TR" b="1" spc="300" dirty="0" smtClean="0">
              <a:solidFill>
                <a:srgbClr val="0070C0"/>
              </a:solidFill>
              <a:latin typeface="Comic Sans MS" pitchFamily="66" charset="0"/>
              <a:cs typeface="Consolas" pitchFamily="49" charset="0"/>
            </a:endParaRPr>
          </a:p>
          <a:p>
            <a:pPr marL="457200" indent="-457200">
              <a:buAutoNum type="arabicPeriod"/>
            </a:pPr>
            <a:r>
              <a:rPr lang="tr-TR" b="1" spc="300" dirty="0" smtClean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Yönetmeliğin Teknik Değerlendirme Esasları</a:t>
            </a:r>
          </a:p>
          <a:p>
            <a:endParaRPr lang="tr-TR" b="1" spc="300" dirty="0">
              <a:solidFill>
                <a:srgbClr val="0070C0"/>
              </a:solidFill>
              <a:latin typeface="Comic Sans MS" pitchFamily="66" charset="0"/>
              <a:cs typeface="Consolas" pitchFamily="49" charset="0"/>
            </a:endParaRPr>
          </a:p>
          <a:p>
            <a:r>
              <a:rPr lang="tr-TR" b="1" spc="300" dirty="0" smtClean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4. Mevzuatta Yapılacak </a:t>
            </a:r>
            <a:r>
              <a:rPr lang="tr-TR" b="1" spc="300" dirty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İ</a:t>
            </a:r>
            <a:r>
              <a:rPr lang="tr-TR" b="1" spc="300" dirty="0" smtClean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yileştirmeler</a:t>
            </a:r>
            <a:endParaRPr lang="tr-TR" b="1" spc="300" dirty="0">
              <a:solidFill>
                <a:srgbClr val="0070C0"/>
              </a:solidFill>
              <a:latin typeface="Comic Sans MS" pitchFamily="66" charset="0"/>
              <a:cs typeface="Consolas" pitchFamily="49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25" y="152892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35" y="16864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025310" y="498031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EK-1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3143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10953" y="1541084"/>
            <a:ext cx="7200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ÖNEMLİ !</a:t>
            </a: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Ek-1’de yer alan Tablolardaki zararlılık sınıfları belirlenerek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Ölçüm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sonuçları değerlendirilmelidir.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Söz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konusu emisyonlar ayrı sınıflar altında değerlendirilmekte olup, bulundukları sınıfa göre sınır değerlere tabidirler.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«Öncelikle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her sınıf için ayrı ayrı verilen sınır değerler aşılmamalıdır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.»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Toplam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toz emisyonu 0,1 kg/saat ve üzeri kütlesel debiye sahip olan bacalarda özel toz emisyonu analizi yapılmalıdır.</a:t>
            </a: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Aynı sınıfta birden fazla madde bulunması durumunda bunların toplam emisyonları sınır değerleri aşamaz.</a:t>
            </a: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Söz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konusu emisyonlar için verilen tabloda yer almayan maddeler etkilerine göre en yakın sınıfa dahil edilir.</a:t>
            </a: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25" y="152892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35" y="16864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025310" y="498031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EK-1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3143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10953" y="1541084"/>
            <a:ext cx="72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TAŞ ÇIKARMA, KIRMA VE SINIFLANDIRMA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TESİSLERİ</a:t>
            </a: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tr-TR" b="1" dirty="0">
                <a:solidFill>
                  <a:schemeClr val="accent6"/>
                </a:solidFill>
                <a:latin typeface="Comic Sans MS" pitchFamily="66" charset="0"/>
              </a:rPr>
              <a:t>Tane boyutu 5mm’den büyük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maddelerin doldurma, ayırma, eleme, taşıma, kırma, öğütme işlemlerinde çöken toz,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tr-TR" b="1" dirty="0">
                <a:solidFill>
                  <a:schemeClr val="accent6"/>
                </a:solidFill>
                <a:latin typeface="Comic Sans MS" pitchFamily="66" charset="0"/>
              </a:rPr>
              <a:t>Tane boyutu 1mm ile 5mm arasında ise 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doldurma, ayırma, eleme, taşıma, kırma, öğütme işlemlerinde PM 10 ve çöken toz,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Ölçümleri yapılmalıdır.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tr-TR" b="1" dirty="0">
                <a:solidFill>
                  <a:schemeClr val="accent6"/>
                </a:solidFill>
                <a:latin typeface="Comic Sans MS" pitchFamily="66" charset="0"/>
              </a:rPr>
              <a:t>Tane boyutu 1mm’den  küçük maddeler için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, doldurma, ayırma, eleme, taşıma, kırma, öğütme işlemlerinde kullanılan makinalar  kaçak emisyona neden olmayacak şekilde kapalı mekanlarda çalışılmalıdır. </a:t>
            </a:r>
          </a:p>
          <a:p>
            <a:pPr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07704" y="287523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EK-3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803830" y="1772816"/>
            <a:ext cx="66967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ÖLÇÜME İLİŞKİN ESASLAR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Ölçüm cihazları, ölçüm metotları, Türk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Standartları, EPA, DIN veya CEN Normlarına Uygun,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Tehlike Yaratmayacak biçimde, kolayca ulaşılabilir ve gerekli bağlantılara imkan tanıyacak,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şekilde olmalıdır.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İçerik Yer Tutucusu 5"/>
          <p:cNvSpPr txBox="1">
            <a:spLocks/>
          </p:cNvSpPr>
          <p:nvPr/>
        </p:nvSpPr>
        <p:spPr>
          <a:xfrm>
            <a:off x="373150" y="2602913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tr-TR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29704" y="4192265"/>
            <a:ext cx="759931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6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Emisyon ölçüm yerlerine ilişkin teknik detaylar </a:t>
            </a:r>
            <a:endParaRPr lang="tr-TR" sz="2600" b="1" dirty="0" smtClean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600" b="1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Bakanlıkça </a:t>
            </a:r>
            <a:r>
              <a:rPr lang="tr-TR" sz="26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belirlenmektedir.</a:t>
            </a:r>
          </a:p>
        </p:txBody>
      </p:sp>
      <p:pic>
        <p:nvPicPr>
          <p:cNvPr id="14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07704" y="287523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EK-3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803830" y="1772816"/>
            <a:ext cx="66967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ÖLÇÜME İLİŞKİN ESASLAR;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Ölçüm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Sonuçlarının birbirleri ile kıyaslanmasını mümkün kılacak şekilde  olmalıdır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Emisyon ölçüm süreleri kısa olmalıdır.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Toz ölçümlerinde 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izokinetik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şartların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sağlanması gerekmektedir.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Sürekli rejimde çalışan tesislerde en büyükte çalışırken  en az üç ardışık ölçüm,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Değişen işletme şartlarında çalışan tesislerde en az ve en fazla emisyonun meydana geldiği  yeterli sayıda ölçüm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Yapılmalıdır.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şekilde olmalıdır.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İçerik Yer Tutucusu 5"/>
          <p:cNvSpPr txBox="1">
            <a:spLocks/>
          </p:cNvSpPr>
          <p:nvPr/>
        </p:nvSpPr>
        <p:spPr>
          <a:xfrm>
            <a:off x="373150" y="2602913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tr-TR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07704" y="287523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EK-3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803830" y="1772816"/>
            <a:ext cx="66967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RAPORLAMA;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Ayrıntılı Ölçüm Verileri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Ölçüm metotları,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İşletme şartları,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Yakıt, 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hammade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, ürün ve yardımcı ürünler,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Atık gaz temizleme sistemine ilişkin işletme bilgileri 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yer almalıdır.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İçerik Yer Tutucusu 5"/>
          <p:cNvSpPr txBox="1">
            <a:spLocks/>
          </p:cNvSpPr>
          <p:nvPr/>
        </p:nvSpPr>
        <p:spPr>
          <a:xfrm>
            <a:off x="373150" y="2602913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tr-TR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42"/>
            <a:ext cx="640871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07704" y="287523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EK-3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803830" y="1772816"/>
            <a:ext cx="669674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ÖLÇÜM SONUÇLARININ DEĞERLENDİRİLMESİ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Bakanlıkça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yeterliliği olan akredite olmuş laboratuvarlarca yapılıp yapılmadığı,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Ölçüm sonuçlarının Yönetmelik sınır değerlerine göre birim düzeltmelerinin hesaplamaları,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Fazla havada karbondioksit ve oksijen düzeltmeleri,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Kütlesel debi hesaplamaları, 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Kontrolü yapılmalıdır.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İçerik Yer Tutucusu 5"/>
          <p:cNvSpPr txBox="1">
            <a:spLocks/>
          </p:cNvSpPr>
          <p:nvPr/>
        </p:nvSpPr>
        <p:spPr>
          <a:xfrm>
            <a:off x="373150" y="2602913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tr-TR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8642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864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763688" y="488610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EK-4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50863" y="1196753"/>
            <a:ext cx="7949529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dirty="0"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51520" y="1196752"/>
            <a:ext cx="784887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Baca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Gazı Hızı ve Baca Yüksekliğinin belirlenmesinde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;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gücü olmasına ve ısıl güç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değerine göre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esas ve sınır değerler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getirilmiştir.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89561" y="2120082"/>
            <a:ext cx="4115436" cy="44772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gücü olan tesislerde küçük ve orta ölçekli tesisler için çatının eğik veya düz olması dikkate alınarak,</a:t>
            </a: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1,2 MW ve üzeri ısıl güce sahip büyük ölçekli tesislerde baca yüksekliği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ABAK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kullanılarak belirlenir.</a:t>
            </a:r>
          </a:p>
          <a:p>
            <a:pPr>
              <a:buNone/>
            </a:pPr>
            <a:endParaRPr lang="tr-TR" b="1" dirty="0">
              <a:latin typeface="Calibri" pitchFamily="34" charset="0"/>
            </a:endParaRPr>
          </a:p>
          <a:p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Büyük Ölçekli Tesislerde Baca Yüksekliği Hesabında </a:t>
            </a:r>
            <a:r>
              <a:rPr lang="tr-TR" b="1" dirty="0" err="1">
                <a:solidFill>
                  <a:srgbClr val="C00000"/>
                </a:solidFill>
                <a:latin typeface="Comic Sans MS" pitchFamily="66" charset="0"/>
              </a:rPr>
              <a:t>PK&amp;Luft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Programı Kullanılabilir.</a:t>
            </a:r>
          </a:p>
          <a:p>
            <a:pPr>
              <a:buNone/>
            </a:pPr>
            <a:endParaRPr lang="tr-TR" b="1" dirty="0" smtClean="0">
              <a:latin typeface="Calibri" pitchFamily="34" charset="0"/>
            </a:endParaRPr>
          </a:p>
          <a:p>
            <a:pPr>
              <a:buNone/>
            </a:pPr>
            <a:endParaRPr lang="tr-TR" b="1" dirty="0">
              <a:latin typeface="Calibri" pitchFamily="34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4499992" y="2120082"/>
            <a:ext cx="4115436" cy="44772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gücü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olmayan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tesislerde Yerden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10 m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veya çatının en yüksek noktasından itibaren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1,5 m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olmalıdır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alibri" pitchFamily="34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8642"/>
            <a:ext cx="6696744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8642"/>
            <a:ext cx="6696744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79712" y="287523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SÜREKLİ ÖLÇÜMLERE İLİŞKİN ESASLAR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450305" y="1282962"/>
            <a:ext cx="7866110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55576" y="1636039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Ek-5</a:t>
            </a: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Ek-3</a:t>
            </a: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Madde - 26</a:t>
            </a:r>
          </a:p>
          <a:p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28752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EK-5 GEREĞİNCE </a:t>
            </a:r>
          </a:p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SÜREKLİ ÖLÇÜMLERE İLİŞKİN ESASLAR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14068" y="1270949"/>
            <a:ext cx="3925278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06432" y="1415404"/>
            <a:ext cx="38329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Ek-5- A.1 </a:t>
            </a: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BÜYÜK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YAKMA 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TESİSLERİ</a:t>
            </a: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SO2,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NOx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CO,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toz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  <a:latin typeface="Comic Sans MS" pitchFamily="66" charset="0"/>
              </a:rPr>
              <a:t>kons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antrasyonlarını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E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misyon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sınır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değerleri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belirlenmiş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parametreleri</a:t>
            </a:r>
            <a:r>
              <a:rPr lang="tr-TR" b="1" dirty="0" err="1" smtClean="0">
                <a:solidFill>
                  <a:srgbClr val="0070C0"/>
                </a:solidFill>
                <a:latin typeface="Comic Sans MS" pitchFamily="66" charset="0"/>
              </a:rPr>
              <a:t>ni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SEÖS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kullanarak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ölç</a:t>
            </a:r>
            <a:r>
              <a:rPr lang="tr-TR" b="1" dirty="0" err="1">
                <a:solidFill>
                  <a:srgbClr val="C00000"/>
                </a:solidFill>
                <a:latin typeface="Comic Sans MS" pitchFamily="66" charset="0"/>
              </a:rPr>
              <a:t>mesi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 gerekmektedir.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ürekli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ölçümler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ilgili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proses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işletme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parametrelerinden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oksijen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muhtevası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ıcaklık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basınç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ve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su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buharını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ihtiva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eder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4572000" y="1282962"/>
            <a:ext cx="3888432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726360" y="1415404"/>
            <a:ext cx="3590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Ek-5- A.2 </a:t>
            </a:r>
          </a:p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PETROLKOKU KULLANAN YAKMA 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TESİSLERİ</a:t>
            </a: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lvl="0"/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Isıl gücü 5 MW ve üzeri olan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tesislerde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Toz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, CO, SO2, NOX emisyonları,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Yanma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bölgesindeki sıcaklık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;</a:t>
            </a:r>
          </a:p>
          <a:p>
            <a:pPr lvl="0"/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Ek-5- F.4- ÇELİĞİN VE DEMİR DIŞI METALLERİN ISIL İŞLEM GÖRDÜŞÜ TESİSLERDE (TAV FINLARI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      SO2</a:t>
            </a:r>
          </a:p>
          <a:p>
            <a:endParaRPr lang="tr-TR" dirty="0"/>
          </a:p>
        </p:txBody>
      </p:sp>
      <p:pic>
        <p:nvPicPr>
          <p:cNvPr id="14" name="Picture 2" descr="C:\Users\lnv\Desktop\sunumlar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5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8642"/>
            <a:ext cx="6840760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8642"/>
            <a:ext cx="6840760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835696" y="287523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BYT’NDE SEÖS KAPSAMINDA İSTİSNASİ DURUMLAR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314067" y="1229544"/>
            <a:ext cx="8497277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71089" y="1679583"/>
            <a:ext cx="81562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İşletim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ömrü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10.000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çalışma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saatinden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olan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yakma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tesisleri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için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Doğal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kullanılan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kazanlarda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ve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gaz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türbinlerinde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SO2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 ve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toz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için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Baca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gazı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arıtma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tesisinin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bulunmadığı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ancak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bilinen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kükürt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muhteviyasına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sahip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sıvı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yakıt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kullanan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türbinleri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veya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kazanlarda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SO2 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için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>
                <a:solidFill>
                  <a:srgbClr val="0070C0"/>
                </a:solidFill>
                <a:latin typeface="Comic Sans MS" pitchFamily="66" charset="0"/>
              </a:rPr>
              <a:t>Biyokütle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kullanan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ve 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SO2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emisyonlarının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belirtilen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emisyon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oranlarını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aşmayacağını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ispat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ettiği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durumlarda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SO2 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için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ürekli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gerek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meyebilir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. Bu durumda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en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geç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altı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ayda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aralıklı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ölçümler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yapıl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malıdır.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4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75" y="569245"/>
            <a:ext cx="6548709" cy="20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387423" y="3284984"/>
            <a:ext cx="8219256" cy="21755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Sanayi ve Enerji Üretim tesislerinin Faaliyeti Sonucu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                    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ndalus" pitchFamily="18" charset="-78"/>
              </a:rPr>
              <a:t>Atmosfere atılan emisyonları,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Kontrol Altına Almak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12290" name="9 Slayt Numarası Yer Tutucusu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5A86F0-8CC3-4BB4-A7F9-6E339E4C190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/>
          </a:p>
        </p:txBody>
      </p:sp>
      <p:sp>
        <p:nvSpPr>
          <p:cNvPr id="2" name="Dikdörtgen Belirtme Çizgisi 1"/>
          <p:cNvSpPr/>
          <p:nvPr/>
        </p:nvSpPr>
        <p:spPr>
          <a:xfrm>
            <a:off x="1479675" y="569245"/>
            <a:ext cx="6548709" cy="206766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506711" y="581699"/>
            <a:ext cx="299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AMACI</a:t>
            </a:r>
            <a:endParaRPr lang="tr-TR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Picture 2" descr="C:\Users\lnv\Desktop\sunumlar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49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475656" y="28752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EK-3 GEREĞİNCE</a:t>
            </a:r>
          </a:p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SÜREKLİ ÖLÇÜMLERE İLİŞKİN ESASLAR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87371" y="1282962"/>
            <a:ext cx="4112621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36 GJ/saat (10 MW) ve üstünde ısıl güce sahip olan sıvı ve katı yakıtlı yakma sistemleri yanma kontrolünü (CO2 veya O2 ve CO),</a:t>
            </a:r>
          </a:p>
          <a:p>
            <a:pPr marL="342900" indent="-342900">
              <a:buFont typeface="Wingdings" pitchFamily="2" charset="2"/>
              <a:buChar char="§"/>
            </a:pPr>
            <a:endParaRPr lang="tr-TR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100 GJ/saat (27778 kW) ve üstünde ısıl güce sahip olan katı yakıt ve </a:t>
            </a:r>
            <a:r>
              <a:rPr lang="tr-TR" b="1" dirty="0" err="1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fuel-oil</a:t>
            </a: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ile çalışan yakma sistemleri toz ve hacimsel debiyi,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4572001" y="1192197"/>
            <a:ext cx="4122828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60" y="1874441"/>
            <a:ext cx="3857434" cy="407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942424" y="1374005"/>
            <a:ext cx="3538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KÜTLESEL DEBİYE BAĞLI OLARAK;</a:t>
            </a: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95173" y="1412776"/>
            <a:ext cx="3829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ISIL GÜCE ve YAKITA BAĞLI OLARAK;</a:t>
            </a:r>
          </a:p>
          <a:p>
            <a:endParaRPr lang="tr-TR" dirty="0"/>
          </a:p>
        </p:txBody>
      </p:sp>
      <p:pic>
        <p:nvPicPr>
          <p:cNvPr id="15" name="Picture 2" descr="C:\Users\lnv\Desktop\sunumlar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547664" y="287523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BYT’NDE SEÖS KAPSAMINDA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4572000" y="1199561"/>
            <a:ext cx="4077070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507391"/>
              </p:ext>
            </p:extLst>
          </p:nvPr>
        </p:nvGraphicFramePr>
        <p:xfrm>
          <a:off x="4919642" y="3609964"/>
          <a:ext cx="3540790" cy="213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PARAMETRE</a:t>
                      </a:r>
                      <a:endParaRPr lang="tr-TR" sz="2400" b="1" kern="1200" dirty="0">
                        <a:solidFill>
                          <a:srgbClr val="FF0000"/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YÜZDE</a:t>
                      </a:r>
                      <a:endParaRPr lang="tr-TR" sz="2400" b="1" kern="1200" dirty="0">
                        <a:solidFill>
                          <a:srgbClr val="FF0000"/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Kükürtdioksit</a:t>
                      </a:r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  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%  20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Azotoksitler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%  20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Toz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%  30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CO   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%  10</a:t>
                      </a:r>
                      <a:endParaRPr lang="tr-TR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4795698" y="1458943"/>
            <a:ext cx="3484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Her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tek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sonucunun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% 95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güven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aralığı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değerleri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emisyon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sınır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değerlerinin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aşağıda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belirtilen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üzdelerini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aşmaz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75626" y="1358152"/>
            <a:ext cx="4077070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gün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içinde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üç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adetten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fazla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saatlik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ortalama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değerin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sürekli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sistemindeki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arıza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veya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bakım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sebebi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ile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geçersiz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olduğu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durumda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o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günün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geçersiz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kalır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.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yıl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içerisinde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ondan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fazla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günün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benzer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şartlardan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dolayı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geçersiz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kalması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durumunda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yetkili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merci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işletmeciden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sistemin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güvenirliğini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artırması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konusunda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gerekli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tedbirleri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almasını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talep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eder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5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8642"/>
            <a:ext cx="6840760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8642"/>
            <a:ext cx="6840760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763688" y="28752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BYT’NDE </a:t>
            </a:r>
            <a:r>
              <a:rPr lang="tr-TR" b="1" dirty="0" err="1" smtClean="0">
                <a:solidFill>
                  <a:schemeClr val="bg1"/>
                </a:solidFill>
                <a:latin typeface="Comic Sans MS" pitchFamily="66" charset="0"/>
              </a:rPr>
              <a:t>SEÖS’nın</a:t>
            </a:r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 DEĞERLENDİRİLMESİ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62696" y="1679583"/>
            <a:ext cx="72496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Bir takvim yılı içindeki işletim saatleri süresince;</a:t>
            </a:r>
          </a:p>
          <a:p>
            <a:pPr>
              <a:buNone/>
            </a:pPr>
            <a:endParaRPr lang="tr-TR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Geçerli günlük ortalamaların hiç birinin ilgili değerleri aşmaması, </a:t>
            </a:r>
          </a:p>
          <a:p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  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Yıl boyunca bütün onaylanmış saatlik ortalama değerlerin, ilgili değerlerin % 200 ünü aşmaması,</a:t>
            </a: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durumunda emisyon sınır değerlerine uyulduğu kabul edilir.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2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475656" y="287523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SÜREKLİ ÖLÇÜMLERE İLİŞKİN ESASLAR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7866110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83796" y="1484784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Bir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yıl içindeki işletim saatleri açısından aşağıdakilerin </a:t>
            </a:r>
          </a:p>
          <a:p>
            <a:pPr>
              <a:buNone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karşılandığını gösteriyorsa, </a:t>
            </a:r>
          </a:p>
          <a:p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Hiç bir takvim ayındaki emisyon ölçümlerinin ortalaması  emisyon sınır değerlerini geçmiyorsa,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Kükürt dioksit ve toz için: 48 saatlik tüm ardışık ortalama değerlerin 97'si, emisyon sınır değerlerinin %110'unu geçmiyorsa,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Azot oksitler için: 48 saatlik tüm ardışık ortalama değerlerin %95'i, emisyon sınır değerlerinin %110'unu geçmiyorsa,</a:t>
            </a: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emisyon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sınır değerlerine uyulduğu kabul edilir.</a:t>
            </a:r>
          </a:p>
          <a:p>
            <a:endParaRPr lang="tr-TR" dirty="0"/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8642"/>
            <a:ext cx="712879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8642"/>
            <a:ext cx="712879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331640" y="28752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SÜREKLİ ÖLÇÜMLERE İLİŞKİN ESASLAR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7866110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798007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ÖNEMLİ !</a:t>
            </a:r>
          </a:p>
          <a:p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Birden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fazla yakma sisteminin bir bacaya bağlanması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durumunda </a:t>
            </a: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baca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başına  düşen toplam ısıl kapasite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kullanılacaktır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Ölçüm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Değerleri 5 yıl muhafaza edilmelidir.</a:t>
            </a: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Ek-5 gereğince sürekli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ölçüm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cihazı takılmasının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gerekmesi halinde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tesisten kaynaklanan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kütlesel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debinin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belirlenebilmesi için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hacimsel </a:t>
            </a: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debinin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de sürekli ölçülmesi gerekir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Bir tesisin işletme şartlarının değişmesi, atık gaz temizleme   </a:t>
            </a: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tesislerindeki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arızalar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gibi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nedenlerden kaynaklanan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emisyonun </a:t>
            </a:r>
          </a:p>
          <a:p>
            <a:pPr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akibi amacıyla SKHKKY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Ek-3’de verilen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eşiklerin altında olan </a:t>
            </a: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tesislerde </a:t>
            </a:r>
            <a:r>
              <a:rPr lang="tr-TR" b="1" u="sng" dirty="0" smtClean="0">
                <a:solidFill>
                  <a:srgbClr val="0070C0"/>
                </a:solidFill>
                <a:latin typeface="Comic Sans MS" pitchFamily="66" charset="0"/>
              </a:rPr>
              <a:t>sürekli </a:t>
            </a:r>
            <a:r>
              <a:rPr lang="tr-TR" b="1" u="sng" dirty="0">
                <a:solidFill>
                  <a:srgbClr val="0070C0"/>
                </a:solidFill>
                <a:latin typeface="Comic Sans MS" pitchFamily="66" charset="0"/>
              </a:rPr>
              <a:t>toz emisyon ölçümleri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yapılması yetkili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merci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tarafından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istenebilir.</a:t>
            </a: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28752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EK-2 </a:t>
            </a:r>
            <a:r>
              <a:rPr lang="tr-TR" b="1" dirty="0">
                <a:solidFill>
                  <a:schemeClr val="bg1"/>
                </a:solidFill>
                <a:latin typeface="Comic Sans MS" pitchFamily="66" charset="0"/>
              </a:rPr>
              <a:t>KAPSAMINDA DEĞERLENDİRME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07504" y="1224629"/>
            <a:ext cx="4464496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7504" y="1384054"/>
            <a:ext cx="4275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 EK-2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İşletmenin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Tamamından Kaynaklanan</a:t>
            </a: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Ve Kütlesel Debi Değeri </a:t>
            </a:r>
          </a:p>
          <a:p>
            <a:pPr marL="342900" indent="-342900"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Tablo 2.1’deki Eşik Değerleri Aşan Parametreler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İçin;</a:t>
            </a: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Hava Kirlenmesi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atkı Değerinin</a:t>
            </a: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Hesaplanması,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Hava Kalitesi Modellemesi ve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Hava kalitesi Ölçümüne </a:t>
            </a:r>
          </a:p>
          <a:p>
            <a:pPr marL="342900" indent="-342900"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ilişkin  esaslar İle</a:t>
            </a:r>
          </a:p>
          <a:p>
            <a:pPr marL="342900" indent="-342900">
              <a:defRPr/>
            </a:pP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Hava Kalitesi sınır değerler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  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      </a:t>
            </a: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BELİRLENMİŞTİR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37422"/>
              </p:ext>
            </p:extLst>
          </p:nvPr>
        </p:nvGraphicFramePr>
        <p:xfrm>
          <a:off x="4726361" y="1196752"/>
          <a:ext cx="4212895" cy="530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7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457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Emisyonlar</a:t>
                      </a: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Normal işletme şartlarında ve haftalık iş günlerindeki işletme saatleri için kütlesel debiler (kg/saat)</a:t>
                      </a: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3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Bacadan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Baca Dışındaki Yerlerden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Toz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Kurşun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Kadmiyum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Talyum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Klor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276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Hidrojen klorür ve Gaz Halde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İnorganik Klorür Bileşikleri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4573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Hidrojen </a:t>
                      </a:r>
                      <a:r>
                        <a:rPr kumimoji="0" lang="tr-TR" sz="1200" b="1" kern="1200" dirty="0" err="1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florür</a:t>
                      </a: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ve Gaz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Halde İnorganik </a:t>
                      </a:r>
                      <a:r>
                        <a:rPr kumimoji="0" lang="tr-TR" sz="1200" b="1" kern="1200" dirty="0" err="1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Florür</a:t>
                      </a: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Bileşikleri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Hidrojen Sülfür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Karbon Monoksit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819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Kükürt Dioksit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6382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Azot Dioksit [</a:t>
                      </a:r>
                      <a:r>
                        <a:rPr kumimoji="0" lang="tr-TR" sz="1200" b="1" kern="1200" dirty="0" err="1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NOx</a:t>
                      </a: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(NO2 cinsinden)]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40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6382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Toplam Organik Bileşikler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6382"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630555" algn="l"/>
                          <a:tab pos="4500880" algn="l"/>
                        </a:tabLst>
                      </a:pPr>
                      <a:r>
                        <a:rPr kumimoji="0" lang="tr-TR" sz="12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Not: Tablodaki emisyonlar İşletmenin tamamından (bacaların toplamı) yayılan saatlik kütlesel debilerdir.</a:t>
                      </a: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4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28752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Hava kalitesi Ölçümleri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07504" y="1224629"/>
            <a:ext cx="3888432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7504" y="1384054"/>
            <a:ext cx="4275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 EK-2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İşletmenin tamamından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kaynaklanan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emisyon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debileri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Baca kaynaklı, baca dışı kaynaklı)</a:t>
            </a:r>
          </a:p>
          <a:p>
            <a:pPr marL="342900" indent="-342900">
              <a:lnSpc>
                <a:spcPct val="150000"/>
              </a:lnSpc>
              <a:buNone/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Tablo 2.1’deki eşik değeri aşan parametreler için </a:t>
            </a:r>
          </a:p>
          <a:p>
            <a:pPr marL="342900" indent="-342900">
              <a:lnSpc>
                <a:spcPct val="150000"/>
              </a:lnSpc>
              <a:buNone/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None/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Hava Kalitesi ölçümleri 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None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yapılmalıdır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4239345" y="1168831"/>
            <a:ext cx="4464496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None/>
              <a:defRPr/>
            </a:pPr>
            <a:r>
              <a:rPr lang="tr-TR" b="1" smtClean="0">
                <a:solidFill>
                  <a:schemeClr val="accent6"/>
                </a:solidFill>
                <a:latin typeface="Comic Sans MS" pitchFamily="66" charset="0"/>
              </a:rPr>
              <a:t>Tesis Etki Alanı : </a:t>
            </a:r>
            <a:r>
              <a:rPr lang="tr-TR" b="1" smtClean="0">
                <a:solidFill>
                  <a:srgbClr val="0070C0"/>
                </a:solidFill>
                <a:latin typeface="Comic Sans MS" pitchFamily="66" charset="0"/>
              </a:rPr>
              <a:t>r=50 X h olan alan  ,  2X2 km (alan)</a:t>
            </a:r>
          </a:p>
          <a:p>
            <a:pPr marL="342900" indent="-342900">
              <a:lnSpc>
                <a:spcPct val="150000"/>
              </a:lnSpc>
              <a:buNone/>
              <a:defRPr/>
            </a:pPr>
            <a:endParaRPr lang="tr-TR" b="1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None/>
              <a:defRPr/>
            </a:pPr>
            <a:r>
              <a:rPr lang="tr-TR" b="1" smtClean="0">
                <a:solidFill>
                  <a:schemeClr val="accent6"/>
                </a:solidFill>
                <a:latin typeface="Comic Sans MS" pitchFamily="66" charset="0"/>
              </a:rPr>
              <a:t>İnceleme Alanı:   </a:t>
            </a:r>
            <a:r>
              <a:rPr lang="tr-TR" b="1" smtClean="0">
                <a:solidFill>
                  <a:srgbClr val="0070C0"/>
                </a:solidFill>
                <a:latin typeface="Comic Sans MS" pitchFamily="66" charset="0"/>
              </a:rPr>
              <a:t>Etki alanı içinde 1X1 km</a:t>
            </a:r>
          </a:p>
          <a:p>
            <a:pPr marL="342900" indent="-342900">
              <a:lnSpc>
                <a:spcPct val="150000"/>
              </a:lnSpc>
              <a:defRPr/>
            </a:pPr>
            <a:endParaRPr lang="tr-TR" b="1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Wingdings 2"/>
              <a:buNone/>
              <a:defRPr/>
            </a:pPr>
            <a:r>
              <a:rPr lang="tr-TR" b="1" smtClean="0">
                <a:solidFill>
                  <a:schemeClr val="accent6"/>
                </a:solidFill>
                <a:latin typeface="Comic Sans MS" pitchFamily="66" charset="0"/>
              </a:rPr>
              <a:t>Hava Kalitesi Modeli :  </a:t>
            </a:r>
            <a:r>
              <a:rPr lang="tr-TR" b="1" smtClean="0">
                <a:solidFill>
                  <a:srgbClr val="0070C0"/>
                </a:solidFill>
                <a:latin typeface="Comic Sans MS" pitchFamily="66" charset="0"/>
              </a:rPr>
              <a:t>HKKD hesaplanır, ölçüm noktaları belirlenir</a:t>
            </a:r>
            <a:r>
              <a:rPr lang="tr-TR" b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. </a:t>
            </a:r>
            <a:endParaRPr lang="tr-TR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8642"/>
            <a:ext cx="691276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8642"/>
            <a:ext cx="691276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62084" y="287523"/>
            <a:ext cx="635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EK-2 </a:t>
            </a:r>
            <a:r>
              <a:rPr lang="tr-TR" b="1" dirty="0">
                <a:solidFill>
                  <a:schemeClr val="bg1"/>
                </a:solidFill>
                <a:latin typeface="Comic Sans MS" pitchFamily="66" charset="0"/>
              </a:rPr>
              <a:t>KAPSAMINDA DEĞERLENDİRME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4860032" y="1411531"/>
            <a:ext cx="4392488" cy="54356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Hava Kalitesi Modeli :  </a:t>
            </a: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HKKD hesaplanır, ölçüm noktaları</a:t>
            </a: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belirlenir. </a:t>
            </a:r>
          </a:p>
          <a:p>
            <a:pPr marL="342900" indent="-342900"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>
              <a:buFont typeface="Wingdings 3" pitchFamily="18" charset="2"/>
              <a:buNone/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İnceleme Alanı:   </a:t>
            </a: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Etki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alanı içinde 1X1 km</a:t>
            </a:r>
          </a:p>
          <a:p>
            <a:pPr marL="342900" indent="-342900"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Hava Kalitesi Ölçümü :  </a:t>
            </a: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Aktif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veya pasif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örnekleme</a:t>
            </a:r>
          </a:p>
          <a:p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17849" y="3971019"/>
            <a:ext cx="4072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Hava Kalitesi Modeli 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çalıştırılırken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;</a:t>
            </a: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Baca gazı hızı (m/s)</a:t>
            </a: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Baca çapı (m) </a:t>
            </a: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Efektif baca yüksekliği (m)</a:t>
            </a: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Emisyon kütlesel debisi (g/s)</a:t>
            </a: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Baca gazı sıcaklığı (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  <a:sym typeface="Symbol"/>
              </a:rPr>
              <a:t>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K)</a:t>
            </a:r>
          </a:p>
          <a:p>
            <a:pPr marL="342900" lvl="0" indent="-342900"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parametreleri göz önünde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bulundurulmalıdır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78177" y="1295234"/>
            <a:ext cx="4212398" cy="54356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defRPr/>
            </a:pPr>
            <a:endParaRPr lang="tr-T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4" name="Picture 2" descr="http://www.ambientegaia.com.br/imagens/gr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16" y="2359447"/>
            <a:ext cx="288031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557333" y="1436117"/>
            <a:ext cx="2809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Tesis Etki Alanı : </a:t>
            </a: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r=50 X h olan alan,  </a:t>
            </a:r>
          </a:p>
          <a:p>
            <a:pPr marL="342900" lvl="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2X2 km (alan)</a:t>
            </a:r>
          </a:p>
        </p:txBody>
      </p:sp>
      <p:pic>
        <p:nvPicPr>
          <p:cNvPr id="16" name="Picture 2" descr="C:\Users\lnv\Desktop\sunumlar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28752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Hava kalitesi Ölçümleri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07504" y="1224629"/>
            <a:ext cx="3888432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7504" y="1384054"/>
            <a:ext cx="4275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accent6"/>
                </a:solidFill>
                <a:latin typeface="Comic Sans MS" pitchFamily="66" charset="0"/>
              </a:rPr>
              <a:t>Aktif ölçüm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En az 2 nokta , 1 ay</a:t>
            </a:r>
          </a:p>
          <a:p>
            <a:pPr>
              <a:buFont typeface="Wingdings 3" pitchFamily="18" charset="2"/>
              <a:buNone/>
            </a:pPr>
            <a:r>
              <a:rPr lang="tr-TR" dirty="0" smtClean="0"/>
              <a:t>		</a:t>
            </a:r>
          </a:p>
          <a:p>
            <a:r>
              <a:rPr lang="tr-TR" b="1" dirty="0" smtClean="0">
                <a:solidFill>
                  <a:schemeClr val="accent6"/>
                </a:solidFill>
                <a:latin typeface="Comic Sans MS" pitchFamily="66" charset="0"/>
              </a:rPr>
              <a:t>Pasif Ölçüm </a:t>
            </a:r>
          </a:p>
          <a:p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En az 8 nokta (4+2+2) , 2 ay</a:t>
            </a:r>
          </a:p>
          <a:p>
            <a:pPr marL="0" indent="0">
              <a:buNone/>
            </a:pPr>
            <a:endParaRPr lang="tr-TR" b="1" dirty="0" smtClean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accent6"/>
                </a:solidFill>
                <a:latin typeface="Comic Sans MS" pitchFamily="66" charset="0"/>
              </a:rPr>
              <a:t>Çöken Toz Ölçümü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Birer aylık 2 ay  olmak üzere 2 ölçüm </a:t>
            </a:r>
          </a:p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4239345" y="1168831"/>
            <a:ext cx="4464496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accent6"/>
                </a:solidFill>
                <a:latin typeface="Comic Sans MS" pitchFamily="66" charset="0"/>
              </a:rPr>
              <a:t>Uzun Vadeli Değer (UVD)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Yapılan bütün ölçüm sonuçlarının aritmetik ortalaması,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chemeClr val="accent6"/>
                </a:solidFill>
                <a:latin typeface="Comic Sans MS" pitchFamily="66" charset="0"/>
              </a:rPr>
              <a:t>Kısa Vadeli değer (KVD)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Maksimum günlük ortalama değer,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İstatiksel olarak sıralanan ölçüm sonuçlarının %95’ine tekabül eden değer,</a:t>
            </a:r>
          </a:p>
        </p:txBody>
      </p:sp>
      <p:pic>
        <p:nvPicPr>
          <p:cNvPr id="15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28752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Hava kalitesi Ölçümleri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07504" y="1224629"/>
            <a:ext cx="7776864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27584" y="1908050"/>
            <a:ext cx="58734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Yer seviyesinden 1,5-4,0 metre arasındaki yüksekliklerde,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Binadan veya ekili alandan en az 1,5 metre uzaklıkta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TSE standardı veya Bakanlıkça kabul edilen uluslararası standartlar ile,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Bakanlıkça yetki verilen laboratuvarlarca,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yapılmalıdır.</a:t>
            </a: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12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9 Slayt Numarası Yer Tutucusu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882F3-FFDC-4183-8F8E-FC5C1B3FDAC9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1692820" y="1011815"/>
            <a:ext cx="5472608" cy="57150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HAVA KALİTESİNİN  KORUNMASI</a:t>
            </a:r>
          </a:p>
        </p:txBody>
      </p:sp>
      <p:sp>
        <p:nvSpPr>
          <p:cNvPr id="11" name="10 Yuvarlatılmış Dikdörtgen"/>
          <p:cNvSpPr/>
          <p:nvPr/>
        </p:nvSpPr>
        <p:spPr>
          <a:xfrm>
            <a:off x="1229062" y="1775287"/>
            <a:ext cx="6372845" cy="57150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0070C0"/>
                </a:solidFill>
                <a:latin typeface="Comic Sans MS" pitchFamily="66" charset="0"/>
              </a:rPr>
              <a:t>TÜM KİRLETİCİ EMİSYONLARIN KONTROL </a:t>
            </a:r>
          </a:p>
          <a:p>
            <a:pPr algn="ctr"/>
            <a:r>
              <a:rPr lang="tr-TR" sz="1600" b="1" dirty="0">
                <a:solidFill>
                  <a:srgbClr val="0070C0"/>
                </a:solidFill>
                <a:latin typeface="Comic Sans MS" pitchFamily="66" charset="0"/>
              </a:rPr>
              <a:t>ALTINA ALINMASI</a:t>
            </a:r>
          </a:p>
        </p:txBody>
      </p:sp>
      <p:sp>
        <p:nvSpPr>
          <p:cNvPr id="12" name="11 Yuvarlatılmış Dikdörtgen"/>
          <p:cNvSpPr/>
          <p:nvPr/>
        </p:nvSpPr>
        <p:spPr>
          <a:xfrm>
            <a:off x="251520" y="2603235"/>
            <a:ext cx="4017110" cy="50006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BACA KAYNAKLI KİRLETİCİ EMİSYONLAR</a:t>
            </a:r>
          </a:p>
        </p:txBody>
      </p:sp>
      <p:sp>
        <p:nvSpPr>
          <p:cNvPr id="15" name="14 Yuvarlatılmış Dikdörtgen"/>
          <p:cNvSpPr/>
          <p:nvPr/>
        </p:nvSpPr>
        <p:spPr>
          <a:xfrm>
            <a:off x="142844" y="3357561"/>
            <a:ext cx="4340100" cy="259171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tr-TR" sz="14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tr-TR" sz="1400" b="1" dirty="0" smtClean="0">
                <a:solidFill>
                  <a:srgbClr val="0070C0"/>
                </a:solidFill>
                <a:latin typeface="Comic Sans MS" pitchFamily="66" charset="0"/>
              </a:rPr>
              <a:t>-</a:t>
            </a:r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KONSANTRASYON SINIR DEĞERLERİ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-KÜTLESEL DEBİ EŞİK DEĞERLERİ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-BACA GAZI HIZI VE YÜKSEKLİKLERİ İÇİN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LİMİT DEĞERLER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 -SÜREKLİ EMİSYON ÖLÇÜM SİSTEMLERİ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GEREKLİLİĞİNE İLİŞKİN HUSUSLAR</a:t>
            </a: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6" name="15 Yuvarlatılmış Dikdörtgen"/>
          <p:cNvSpPr/>
          <p:nvPr/>
        </p:nvSpPr>
        <p:spPr>
          <a:xfrm>
            <a:off x="4604655" y="3322154"/>
            <a:ext cx="4360978" cy="258918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tr-TR" sz="14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6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tr-TR" sz="14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285750" indent="-285750" algn="ctr">
              <a:buFontTx/>
              <a:buChar char="-"/>
            </a:pPr>
            <a:endParaRPr lang="tr-TR" sz="14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Tahoma" pitchFamily="34" charset="0"/>
              </a:rPr>
              <a:t>-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-KIRMA, ELEME, TAŞIMA, DEPOLAMA VB.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İŞLEMLER İÇİN ÖNLEMLER</a:t>
            </a:r>
          </a:p>
          <a:p>
            <a:pPr marL="285750" indent="-285750" algn="ctr">
              <a:buFontTx/>
              <a:buChar char="-"/>
            </a:pPr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-TESİS İÇİ ÖLÇÜMLER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-EMİSYON FAKTÖRLERİ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-KAÇAK EMİSYONLARIN AZALTILMASI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VE KONTROL ALTINA ALINMASI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-KÜTLESEL DEBİ EŞİK DEĞERLERİ</a:t>
            </a: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Tahoma" pitchFamily="34" charset="0"/>
              </a:rPr>
              <a:t>-</a:t>
            </a:r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7" name="16 Yuvarlatılmış Dikdörtgen"/>
          <p:cNvSpPr/>
          <p:nvPr/>
        </p:nvSpPr>
        <p:spPr>
          <a:xfrm>
            <a:off x="1115616" y="6021288"/>
            <a:ext cx="6840760" cy="72008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 KÜTLESEL DEBİ EŞİK DEĞERLERİ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 HAVA KALİTESİ MODELLEMESİ VE ÖLÇÜMLERİ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 HAVA KALİTESİ SINIR DEĞERLERİ</a:t>
            </a:r>
          </a:p>
        </p:txBody>
      </p:sp>
      <p:sp>
        <p:nvSpPr>
          <p:cNvPr id="18" name="17 Aşağı Ok"/>
          <p:cNvSpPr/>
          <p:nvPr/>
        </p:nvSpPr>
        <p:spPr>
          <a:xfrm>
            <a:off x="4268630" y="1583319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Aşağı Ok"/>
          <p:cNvSpPr/>
          <p:nvPr/>
        </p:nvSpPr>
        <p:spPr>
          <a:xfrm>
            <a:off x="2555776" y="2369137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" name="19 Aşağı Ok"/>
          <p:cNvSpPr/>
          <p:nvPr/>
        </p:nvSpPr>
        <p:spPr>
          <a:xfrm>
            <a:off x="6084168" y="2388921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" name="20 Aşağı Ok"/>
          <p:cNvSpPr/>
          <p:nvPr/>
        </p:nvSpPr>
        <p:spPr>
          <a:xfrm>
            <a:off x="2555776" y="3121565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21 Aşağı Ok"/>
          <p:cNvSpPr/>
          <p:nvPr/>
        </p:nvSpPr>
        <p:spPr>
          <a:xfrm>
            <a:off x="6084168" y="3110481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3" name="Dikdörtgen Belirtme Çizgisi 22"/>
          <p:cNvSpPr/>
          <p:nvPr/>
        </p:nvSpPr>
        <p:spPr>
          <a:xfrm>
            <a:off x="1603479" y="75609"/>
            <a:ext cx="5544616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11 Yuvarlatılmış Dikdörtgen"/>
          <p:cNvSpPr/>
          <p:nvPr/>
        </p:nvSpPr>
        <p:spPr>
          <a:xfrm>
            <a:off x="4536477" y="2610415"/>
            <a:ext cx="4429156" cy="50006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BACA DIŞI KAYNAKLI KİRLETİCİ EMİSYONLAR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693854" y="214880"/>
            <a:ext cx="4968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solidFill>
                  <a:srgbClr val="C00000"/>
                </a:solidFill>
                <a:latin typeface="Comic Sans MS" pitchFamily="66" charset="0"/>
              </a:rPr>
              <a:t>TEKNİK DEĞERLENDİRME ESASLARI</a:t>
            </a:r>
          </a:p>
        </p:txBody>
      </p:sp>
      <p:pic>
        <p:nvPicPr>
          <p:cNvPr id="26" name="Picture 2" descr="C:\Users\lnv\Desktop\sunumlar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28752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Hava kalitesi Sınır Değerleri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95536" y="1231586"/>
            <a:ext cx="7776864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79512" y="974375"/>
            <a:ext cx="5873402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 Tablo 2.2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572089"/>
            <a:ext cx="6233442" cy="4953255"/>
          </a:xfrm>
          <a:prstGeom prst="rect">
            <a:avLst/>
          </a:prstGeom>
        </p:spPr>
      </p:pic>
      <p:pic>
        <p:nvPicPr>
          <p:cNvPr id="14" name="Picture 2" descr="C:\Users\lnv\Desktop\sunumlar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642"/>
            <a:ext cx="6768752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41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28752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Hava kalitesi Ölçüm Değerleri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07504" y="1224629"/>
            <a:ext cx="7776864" cy="54447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12029" y="2173632"/>
            <a:ext cx="5873402" cy="253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Sınır değerler yıllara göre azalmaktadır.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 Mevcut tesislerde hava kalitesi sınır değerlerin sağlanamaması durumunda sürekli hava kalitesi ölçümü yapılması ve temiz hava eylem planlarına uyulması zorunluluğu bulunmaktadır.</a:t>
            </a:r>
          </a:p>
        </p:txBody>
      </p:sp>
      <p:pic>
        <p:nvPicPr>
          <p:cNvPr id="12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8642"/>
            <a:ext cx="6840760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8642"/>
            <a:ext cx="6840760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33720" y="287523"/>
            <a:ext cx="798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TEYİT ÖLÇÜMLERİ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12392" y="1999886"/>
            <a:ext cx="72496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İşletmeci,</a:t>
            </a:r>
          </a:p>
          <a:p>
            <a:pPr marL="342900" indent="-342900"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Çevre iznine esas emisyon ölçüm rapor tarihi dikkate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alınarak</a:t>
            </a:r>
          </a:p>
          <a:p>
            <a:pPr marL="342900" indent="-342900">
              <a:defRPr/>
            </a:pPr>
            <a:r>
              <a:rPr lang="tr-TR" b="1" u="sng" dirty="0" smtClean="0">
                <a:solidFill>
                  <a:srgbClr val="0070C0"/>
                </a:solidFill>
                <a:latin typeface="Comic Sans MS" pitchFamily="66" charset="0"/>
              </a:rPr>
              <a:t>her </a:t>
            </a:r>
            <a:r>
              <a:rPr lang="tr-TR" b="1" u="sng" dirty="0">
                <a:solidFill>
                  <a:srgbClr val="0070C0"/>
                </a:solidFill>
                <a:latin typeface="Comic Sans MS" pitchFamily="66" charset="0"/>
              </a:rPr>
              <a:t>2 iki yılda bir, </a:t>
            </a:r>
          </a:p>
          <a:p>
            <a:pPr marL="342900" indent="-342900"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izin anında öngörülen verilerden herhangi bir sapma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olup  olmadığını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ve tesiste yapılan iyileştirmeleri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rapor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etmek</a:t>
            </a:r>
          </a:p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zorundadır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19672" y="287523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MEVZUAT ÇALIŞMALARI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00236" y="1415404"/>
            <a:ext cx="72496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“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2016K100070” numaralı Sanayiden Kaynaklanan Hava</a:t>
            </a:r>
          </a:p>
          <a:p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Kirliliğinin Belirlenmesi Ve Azaltılmasına Yönelik Uygulamanın</a:t>
            </a:r>
          </a:p>
          <a:p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Kolaylaştırılmasının Sağlanması Projesi</a:t>
            </a: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2017 yılı 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Ocak ayında başlamıştır.</a:t>
            </a: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Saha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ziyaretleri </a:t>
            </a:r>
          </a:p>
          <a:p>
            <a:pPr marL="285750" indent="-285750">
              <a:buFontTx/>
              <a:buChar char="-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Eğitimler</a:t>
            </a:r>
          </a:p>
          <a:p>
            <a:pPr marL="285750" indent="-285750">
              <a:buFontTx/>
              <a:buChar char="-"/>
            </a:pP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Çalıştaylar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Mevzuat çalışmaları </a:t>
            </a:r>
          </a:p>
          <a:p>
            <a:pPr marL="285750" indent="-285750">
              <a:buFontTx/>
              <a:buChar char="-"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Bilgilendirme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toplantıları</a:t>
            </a:r>
          </a:p>
          <a:p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yapılacak ve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sonucunda</a:t>
            </a:r>
          </a:p>
          <a:p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Sektörel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ve Uygulama Kılavuzları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(yaklaşık 30 adet)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Taslak </a:t>
            </a: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Mevzuat </a:t>
            </a:r>
          </a:p>
          <a:p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Hazırlanacaktır.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42"/>
            <a:ext cx="6984776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19672" y="287523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MEVZUAT ÇALIŞMALARI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282962"/>
            <a:ext cx="801012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38111" y="1415404"/>
            <a:ext cx="72496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Hazırlanan Taslaklar;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Sektör Temsilcileri ile paylaşılacak olup, geri dönüşler kapsamında nihai hale getirilecektir.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Nihai Taslak Kılavuzlar </a:t>
            </a:r>
            <a:r>
              <a:rPr lang="tr-TR" u="sng" dirty="0" smtClean="0">
                <a:solidFill>
                  <a:srgbClr val="FF0000"/>
                </a:solidFill>
              </a:rPr>
              <a:t>projeye ait web sitesinde </a:t>
            </a:r>
            <a:r>
              <a:rPr lang="tr-TR" dirty="0" smtClean="0"/>
              <a:t>yayımlanacaktır.</a:t>
            </a:r>
          </a:p>
          <a:p>
            <a:endParaRPr lang="tr-TR" dirty="0"/>
          </a:p>
          <a:p>
            <a:pPr marL="342900" indent="-342900">
              <a:defRPr/>
            </a:pP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Çalıştay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;</a:t>
            </a:r>
          </a:p>
          <a:p>
            <a:endParaRPr lang="tr-TR" dirty="0"/>
          </a:p>
          <a:p>
            <a:r>
              <a:rPr lang="tr-TR" dirty="0" smtClean="0"/>
              <a:t>Nisan ayında yapılacak olup, </a:t>
            </a:r>
            <a:r>
              <a:rPr lang="tr-TR" dirty="0" err="1" smtClean="0"/>
              <a:t>çalıştaya</a:t>
            </a:r>
            <a:r>
              <a:rPr lang="tr-TR" dirty="0" smtClean="0"/>
              <a:t> merkez ve taşra teşkilatı ile sektör temsilcileri davet edilecektir. </a:t>
            </a:r>
          </a:p>
          <a:p>
            <a:endParaRPr lang="tr-TR" dirty="0"/>
          </a:p>
          <a:p>
            <a:endParaRPr lang="tr-TR" dirty="0"/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853854"/>
            <a:ext cx="8010126" cy="54696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tr-TR" b="1" smtClean="0"/>
          </a:p>
          <a:p>
            <a:pPr>
              <a:buNone/>
            </a:pPr>
            <a:endParaRPr lang="tr-TR" b="1" smtClean="0"/>
          </a:p>
          <a:p>
            <a:pPr algn="just"/>
            <a:endParaRPr lang="tr-TR" b="1" dirty="0">
              <a:latin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067" y="167958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tr-TR" b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9345" y="1412776"/>
            <a:ext cx="39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611560" y="141540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2697" y="16767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84485" y="2646217"/>
            <a:ext cx="7249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İLGİNİZ İÇİN </a:t>
            </a:r>
          </a:p>
          <a:p>
            <a:pPr marL="342900" indent="-342900"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                 TEŞEKKÜR EDERİM</a:t>
            </a:r>
          </a:p>
        </p:txBody>
      </p:sp>
      <p:sp>
        <p:nvSpPr>
          <p:cNvPr id="12" name="7 Dikdörtgen"/>
          <p:cNvSpPr/>
          <p:nvPr/>
        </p:nvSpPr>
        <p:spPr>
          <a:xfrm>
            <a:off x="2873337" y="3788694"/>
            <a:ext cx="24978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000" b="1" spc="50" dirty="0" smtClean="0">
                <a:ln w="11430"/>
                <a:solidFill>
                  <a:srgbClr val="00B0F0"/>
                </a:solidFill>
                <a:latin typeface="Comic Sans MS" pitchFamily="66" charset="0"/>
              </a:rPr>
              <a:t>Derya SARIOĞLU</a:t>
            </a:r>
            <a:endParaRPr lang="tr-TR" sz="2000" b="1" spc="50" dirty="0">
              <a:ln w="11430"/>
              <a:solidFill>
                <a:srgbClr val="00B0F0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tr-TR" sz="2000" b="1" spc="50" dirty="0" smtClean="0">
                <a:ln w="11430"/>
                <a:solidFill>
                  <a:srgbClr val="0033CC"/>
                </a:solidFill>
                <a:latin typeface="Comic Sans MS" pitchFamily="66" charset="0"/>
              </a:rPr>
              <a:t>Şb. Md. V.</a:t>
            </a:r>
            <a:endParaRPr lang="tr-TR" sz="2000" b="1" spc="50" dirty="0">
              <a:ln w="11430"/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13" name="Picture 3" descr="C:\Documents and Settings\esarioglu\Belgelerim\Resimlerim\Microsoft Clip Organizer\j02836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92" y="5148604"/>
            <a:ext cx="51374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9 Dikdörtgen"/>
          <p:cNvSpPr/>
          <p:nvPr/>
        </p:nvSpPr>
        <p:spPr>
          <a:xfrm>
            <a:off x="842735" y="5148604"/>
            <a:ext cx="2857520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C00000"/>
                </a:solidFill>
              </a:rPr>
              <a:t>0 312 586 31 53</a:t>
            </a:r>
            <a:endParaRPr lang="tr-TR" sz="2400" dirty="0">
              <a:solidFill>
                <a:srgbClr val="C00000"/>
              </a:solidFill>
            </a:endParaRPr>
          </a:p>
        </p:txBody>
      </p:sp>
      <p:pic>
        <p:nvPicPr>
          <p:cNvPr id="15" name="Picture 5" descr="j031805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3814" y="5107611"/>
            <a:ext cx="606739" cy="555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8 Dikdörtgen"/>
          <p:cNvSpPr/>
          <p:nvPr/>
        </p:nvSpPr>
        <p:spPr>
          <a:xfrm>
            <a:off x="4600553" y="5148604"/>
            <a:ext cx="3800535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0033CC"/>
                </a:solidFill>
              </a:rPr>
              <a:t>derya.sarioglu@csb.gov.tr</a:t>
            </a:r>
            <a:endParaRPr lang="tr-TR" sz="2400" dirty="0">
              <a:solidFill>
                <a:srgbClr val="0033CC"/>
              </a:solidFill>
            </a:endParaRPr>
          </a:p>
        </p:txBody>
      </p:sp>
      <p:pic>
        <p:nvPicPr>
          <p:cNvPr id="18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_s1028"/>
          <p:cNvSpPr>
            <a:spLocks noChangeArrowheads="1"/>
          </p:cNvSpPr>
          <p:nvPr/>
        </p:nvSpPr>
        <p:spPr bwMode="auto">
          <a:xfrm>
            <a:off x="428596" y="4357694"/>
            <a:ext cx="3357584" cy="642938"/>
          </a:xfrm>
          <a:prstGeom prst="cube">
            <a:avLst>
              <a:gd name="adj" fmla="val 10764"/>
            </a:avLst>
          </a:prstGeom>
          <a:solidFill>
            <a:srgbClr val="D5902B">
              <a:alpha val="5098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TEKNİK DEĞERLENDİRME</a:t>
            </a:r>
          </a:p>
        </p:txBody>
      </p:sp>
      <p:sp>
        <p:nvSpPr>
          <p:cNvPr id="18435" name="_s1033"/>
          <p:cNvSpPr>
            <a:spLocks noChangeArrowheads="1"/>
          </p:cNvSpPr>
          <p:nvPr/>
        </p:nvSpPr>
        <p:spPr bwMode="auto">
          <a:xfrm>
            <a:off x="357158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800000"/>
                </a:solidFill>
                <a:latin typeface="Tahoma" pitchFamily="34" charset="0"/>
              </a:rPr>
              <a:t>Ek-1</a:t>
            </a:r>
          </a:p>
        </p:txBody>
      </p:sp>
      <p:sp>
        <p:nvSpPr>
          <p:cNvPr id="166941" name="_s1033"/>
          <p:cNvSpPr>
            <a:spLocks noChangeArrowheads="1"/>
          </p:cNvSpPr>
          <p:nvPr/>
        </p:nvSpPr>
        <p:spPr bwMode="auto">
          <a:xfrm>
            <a:off x="2643174" y="1285860"/>
            <a:ext cx="4143375" cy="1077912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C00000"/>
                </a:solidFill>
                <a:latin typeface="Tahoma" pitchFamily="34" charset="0"/>
              </a:rPr>
              <a:t>SKHKK YÖNETMELİĞİ</a:t>
            </a:r>
          </a:p>
        </p:txBody>
      </p:sp>
      <p:sp>
        <p:nvSpPr>
          <p:cNvPr id="18437" name="Line 30"/>
          <p:cNvSpPr>
            <a:spLocks noChangeShapeType="1"/>
          </p:cNvSpPr>
          <p:nvPr/>
        </p:nvSpPr>
        <p:spPr bwMode="auto">
          <a:xfrm flipH="1">
            <a:off x="642910" y="2786058"/>
            <a:ext cx="414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38" name="Line 31"/>
          <p:cNvSpPr>
            <a:spLocks noChangeShapeType="1"/>
          </p:cNvSpPr>
          <p:nvPr/>
        </p:nvSpPr>
        <p:spPr bwMode="auto">
          <a:xfrm>
            <a:off x="642910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39" name="Line 33"/>
          <p:cNvSpPr>
            <a:spLocks noChangeShapeType="1"/>
          </p:cNvSpPr>
          <p:nvPr/>
        </p:nvSpPr>
        <p:spPr bwMode="auto">
          <a:xfrm>
            <a:off x="5417290" y="2709167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0" name="Line 34"/>
          <p:cNvSpPr>
            <a:spLocks noChangeShapeType="1"/>
          </p:cNvSpPr>
          <p:nvPr/>
        </p:nvSpPr>
        <p:spPr bwMode="auto">
          <a:xfrm>
            <a:off x="4786314" y="2357430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41" name="Line 41"/>
          <p:cNvSpPr>
            <a:spLocks noChangeShapeType="1"/>
          </p:cNvSpPr>
          <p:nvPr/>
        </p:nvSpPr>
        <p:spPr bwMode="auto">
          <a:xfrm flipH="1" flipV="1">
            <a:off x="4786313" y="2786058"/>
            <a:ext cx="3746126" cy="317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42" name="Line 43"/>
          <p:cNvSpPr>
            <a:spLocks noChangeShapeType="1"/>
          </p:cNvSpPr>
          <p:nvPr/>
        </p:nvSpPr>
        <p:spPr bwMode="auto">
          <a:xfrm>
            <a:off x="714348" y="3714752"/>
            <a:ext cx="357188" cy="6477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3" name="Line 45"/>
          <p:cNvSpPr>
            <a:spLocks noChangeShapeType="1"/>
          </p:cNvSpPr>
          <p:nvPr/>
        </p:nvSpPr>
        <p:spPr bwMode="auto">
          <a:xfrm flipH="1">
            <a:off x="2786050" y="3786190"/>
            <a:ext cx="71437" cy="64293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4" name="Line 51"/>
          <p:cNvSpPr>
            <a:spLocks noChangeShapeType="1"/>
          </p:cNvSpPr>
          <p:nvPr/>
        </p:nvSpPr>
        <p:spPr bwMode="auto">
          <a:xfrm>
            <a:off x="2071670" y="3786190"/>
            <a:ext cx="0" cy="6477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5" name="Line 31"/>
          <p:cNvSpPr>
            <a:spLocks noChangeShapeType="1"/>
          </p:cNvSpPr>
          <p:nvPr/>
        </p:nvSpPr>
        <p:spPr bwMode="auto">
          <a:xfrm>
            <a:off x="1357290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6" name="_s1033"/>
          <p:cNvSpPr>
            <a:spLocks noChangeArrowheads="1"/>
          </p:cNvSpPr>
          <p:nvPr/>
        </p:nvSpPr>
        <p:spPr bwMode="auto">
          <a:xfrm>
            <a:off x="1071538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800000"/>
                </a:solidFill>
                <a:latin typeface="Tahoma" pitchFamily="34" charset="0"/>
              </a:rPr>
              <a:t>Ek-2</a:t>
            </a:r>
          </a:p>
        </p:txBody>
      </p:sp>
      <p:sp>
        <p:nvSpPr>
          <p:cNvPr id="18447" name="_s1033"/>
          <p:cNvSpPr>
            <a:spLocks noChangeArrowheads="1"/>
          </p:cNvSpPr>
          <p:nvPr/>
        </p:nvSpPr>
        <p:spPr bwMode="auto">
          <a:xfrm>
            <a:off x="1857356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>
                <a:solidFill>
                  <a:srgbClr val="800000"/>
                </a:solidFill>
                <a:latin typeface="Tahoma" pitchFamily="34" charset="0"/>
              </a:rPr>
              <a:t>Ek-3</a:t>
            </a:r>
          </a:p>
        </p:txBody>
      </p:sp>
      <p:sp>
        <p:nvSpPr>
          <p:cNvPr id="18448" name="_s1033"/>
          <p:cNvSpPr>
            <a:spLocks noChangeArrowheads="1"/>
          </p:cNvSpPr>
          <p:nvPr/>
        </p:nvSpPr>
        <p:spPr bwMode="auto">
          <a:xfrm>
            <a:off x="2571736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>
                <a:solidFill>
                  <a:srgbClr val="800000"/>
                </a:solidFill>
                <a:latin typeface="Tahoma" pitchFamily="34" charset="0"/>
              </a:rPr>
              <a:t>Ek-4</a:t>
            </a:r>
          </a:p>
        </p:txBody>
      </p:sp>
      <p:sp>
        <p:nvSpPr>
          <p:cNvPr id="18449" name="_s1033"/>
          <p:cNvSpPr>
            <a:spLocks noChangeArrowheads="1"/>
          </p:cNvSpPr>
          <p:nvPr/>
        </p:nvSpPr>
        <p:spPr bwMode="auto">
          <a:xfrm>
            <a:off x="3500430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>
                <a:solidFill>
                  <a:srgbClr val="800000"/>
                </a:solidFill>
                <a:latin typeface="Tahoma" pitchFamily="34" charset="0"/>
              </a:rPr>
              <a:t>Ek-5</a:t>
            </a:r>
          </a:p>
        </p:txBody>
      </p:sp>
      <p:sp>
        <p:nvSpPr>
          <p:cNvPr id="18450" name="Line 31"/>
          <p:cNvSpPr>
            <a:spLocks noChangeShapeType="1"/>
          </p:cNvSpPr>
          <p:nvPr/>
        </p:nvSpPr>
        <p:spPr bwMode="auto">
          <a:xfrm>
            <a:off x="2143108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1" name="Line 31"/>
          <p:cNvSpPr>
            <a:spLocks noChangeShapeType="1"/>
          </p:cNvSpPr>
          <p:nvPr/>
        </p:nvSpPr>
        <p:spPr bwMode="auto">
          <a:xfrm>
            <a:off x="2928926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2" name="_s1033"/>
          <p:cNvSpPr>
            <a:spLocks noChangeArrowheads="1"/>
          </p:cNvSpPr>
          <p:nvPr/>
        </p:nvSpPr>
        <p:spPr bwMode="auto">
          <a:xfrm>
            <a:off x="4820106" y="3140967"/>
            <a:ext cx="144145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 smtClean="0">
                <a:solidFill>
                  <a:srgbClr val="C00000"/>
                </a:solidFill>
                <a:latin typeface="Tahoma" pitchFamily="34" charset="0"/>
              </a:rPr>
              <a:t>Ek-11</a:t>
            </a:r>
            <a:endParaRPr lang="tr-TR" sz="16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8453" name="Line 32"/>
          <p:cNvSpPr>
            <a:spLocks noChangeShapeType="1"/>
          </p:cNvSpPr>
          <p:nvPr/>
        </p:nvSpPr>
        <p:spPr bwMode="auto">
          <a:xfrm>
            <a:off x="3786182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4" name="Line 43"/>
          <p:cNvSpPr>
            <a:spLocks noChangeShapeType="1"/>
          </p:cNvSpPr>
          <p:nvPr/>
        </p:nvSpPr>
        <p:spPr bwMode="auto">
          <a:xfrm>
            <a:off x="1285852" y="3786190"/>
            <a:ext cx="142875" cy="64293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5" name="Line 43"/>
          <p:cNvSpPr>
            <a:spLocks noChangeShapeType="1"/>
          </p:cNvSpPr>
          <p:nvPr/>
        </p:nvSpPr>
        <p:spPr bwMode="auto">
          <a:xfrm flipH="1">
            <a:off x="3571868" y="3786190"/>
            <a:ext cx="142875" cy="64293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6" name="_s1028"/>
          <p:cNvSpPr>
            <a:spLocks noChangeArrowheads="1"/>
          </p:cNvSpPr>
          <p:nvPr/>
        </p:nvSpPr>
        <p:spPr bwMode="auto">
          <a:xfrm>
            <a:off x="4448315" y="3861048"/>
            <a:ext cx="1795073" cy="1728192"/>
          </a:xfrm>
          <a:prstGeom prst="cube">
            <a:avLst>
              <a:gd name="adj" fmla="val 10764"/>
            </a:avLst>
          </a:prstGeom>
          <a:solidFill>
            <a:srgbClr val="D5902B">
              <a:alpha val="5098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FORMAT </a:t>
            </a:r>
            <a:endParaRPr lang="tr-TR" sz="1400" b="1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</a:endParaRPr>
          </a:p>
          <a:p>
            <a:pPr algn="ctr"/>
            <a:r>
              <a:rPr lang="tr-TR" sz="14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DEĞERLENDİRME</a:t>
            </a:r>
            <a:endParaRPr lang="tr-TR" sz="1400" b="1" dirty="0">
              <a:solidFill>
                <a:schemeClr val="accent5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8457" name="Line 43"/>
          <p:cNvSpPr>
            <a:spLocks noChangeShapeType="1"/>
          </p:cNvSpPr>
          <p:nvPr/>
        </p:nvSpPr>
        <p:spPr bwMode="auto">
          <a:xfrm flipH="1">
            <a:off x="5291517" y="3641030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5</a:t>
            </a:fld>
            <a:endParaRPr lang="tr-TR" smtClean="0"/>
          </a:p>
        </p:txBody>
      </p:sp>
      <p:sp>
        <p:nvSpPr>
          <p:cNvPr id="29" name="_s1033"/>
          <p:cNvSpPr>
            <a:spLocks noChangeArrowheads="1"/>
          </p:cNvSpPr>
          <p:nvPr/>
        </p:nvSpPr>
        <p:spPr bwMode="auto">
          <a:xfrm>
            <a:off x="6659375" y="3018471"/>
            <a:ext cx="721637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 smtClean="0">
                <a:solidFill>
                  <a:srgbClr val="C00000"/>
                </a:solidFill>
                <a:latin typeface="Tahoma" pitchFamily="34" charset="0"/>
              </a:rPr>
              <a:t>Ek-6</a:t>
            </a:r>
            <a:endParaRPr lang="tr-TR" sz="16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0" name="_s1033"/>
          <p:cNvSpPr>
            <a:spLocks noChangeArrowheads="1"/>
          </p:cNvSpPr>
          <p:nvPr/>
        </p:nvSpPr>
        <p:spPr bwMode="auto">
          <a:xfrm>
            <a:off x="7644854" y="3053753"/>
            <a:ext cx="596349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 smtClean="0">
                <a:solidFill>
                  <a:srgbClr val="C00000"/>
                </a:solidFill>
                <a:latin typeface="Tahoma" pitchFamily="34" charset="0"/>
              </a:rPr>
              <a:t>Ek-9</a:t>
            </a:r>
            <a:endParaRPr lang="tr-TR" sz="16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1" name="_s1033"/>
          <p:cNvSpPr>
            <a:spLocks noChangeArrowheads="1"/>
          </p:cNvSpPr>
          <p:nvPr/>
        </p:nvSpPr>
        <p:spPr bwMode="auto">
          <a:xfrm>
            <a:off x="8433132" y="3041767"/>
            <a:ext cx="69659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 smtClean="0">
                <a:solidFill>
                  <a:srgbClr val="C00000"/>
                </a:solidFill>
                <a:latin typeface="Tahoma" pitchFamily="34" charset="0"/>
              </a:rPr>
              <a:t>Ek-12</a:t>
            </a:r>
            <a:endParaRPr lang="tr-TR" sz="16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7020193" y="2727686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7943028" y="2780237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8532439" y="2802571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5" name="_s1028"/>
          <p:cNvSpPr>
            <a:spLocks noChangeArrowheads="1"/>
          </p:cNvSpPr>
          <p:nvPr/>
        </p:nvSpPr>
        <p:spPr bwMode="auto">
          <a:xfrm>
            <a:off x="6829789" y="3861048"/>
            <a:ext cx="2226477" cy="1368152"/>
          </a:xfrm>
          <a:prstGeom prst="cube">
            <a:avLst>
              <a:gd name="adj" fmla="val 10764"/>
            </a:avLst>
          </a:prstGeom>
          <a:solidFill>
            <a:srgbClr val="D5902B">
              <a:alpha val="5098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Hesaplamalar,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Ek Düzenlemeler,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Faktörler</a:t>
            </a:r>
            <a:endParaRPr lang="tr-TR" b="1" dirty="0">
              <a:solidFill>
                <a:schemeClr val="accent5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 flipH="1">
            <a:off x="7092280" y="3541830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 flipH="1">
            <a:off x="7907309" y="3553816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 flipH="1">
            <a:off x="8709989" y="3541830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" name="Dikdörtgen Belirtme Çizgisi 38"/>
          <p:cNvSpPr/>
          <p:nvPr/>
        </p:nvSpPr>
        <p:spPr>
          <a:xfrm>
            <a:off x="1600479" y="205804"/>
            <a:ext cx="5544616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63865" y="346900"/>
            <a:ext cx="449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TEKNİK DEĞERLENDİRME ESASLARI</a:t>
            </a:r>
          </a:p>
        </p:txBody>
      </p:sp>
      <p:pic>
        <p:nvPicPr>
          <p:cNvPr id="41" name="Picture 2" descr="C:\Users\lnv\Desktop\sunumlar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15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4" y="15242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629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430777" y="344421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TEKNİK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484784"/>
            <a:ext cx="8082134" cy="3960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Ek-5</a:t>
            </a:r>
            <a:endParaRPr lang="tr-TR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Bu Ek kapsamında; Her Emisyon Kaynağı İlgili Grup Ve Alt Grubuna Göre Değerlendirme Yapılmalıdır.</a:t>
            </a: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4" y="15242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629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430777" y="344421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TEKNİK DEĞERLENDİRME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345324"/>
            <a:ext cx="8082134" cy="53240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Yakma Tesisleri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b-NO" b="1" dirty="0">
                <a:solidFill>
                  <a:srgbClr val="0070C0"/>
                </a:solidFill>
                <a:latin typeface="Comic Sans MS" pitchFamily="66" charset="0"/>
              </a:rPr>
              <a:t>Atıkların Ortadan Kaldırıldığı Tesisler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Toprak Ürünleri Tesisleri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Demir ve Demir Dışı Metallerin Üretildiği tesisler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Sinterlendiği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, Ergitildiği Tesisler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Dökümhaneler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Kimya tesisler (Asit Üretim, Karpit Üretim,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Klor Üretim, 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Florür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Üretim Tesisleri 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vb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…)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Sunta ve Benzeri Ağaç Ürünleri Üretim Tesisleri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Petrol Rafinerileri ve Depolama Tesisleri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e-DE" b="1" dirty="0" err="1">
                <a:solidFill>
                  <a:srgbClr val="0070C0"/>
                </a:solidFill>
                <a:latin typeface="Comic Sans MS" pitchFamily="66" charset="0"/>
              </a:rPr>
              <a:t>Taş</a:t>
            </a:r>
            <a:r>
              <a:rPr lang="de-DE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mic Sans MS" pitchFamily="66" charset="0"/>
              </a:rPr>
              <a:t>Kömürü</a:t>
            </a:r>
            <a:r>
              <a:rPr lang="de-DE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mic Sans MS" pitchFamily="66" charset="0"/>
              </a:rPr>
              <a:t>Gazlaştırma</a:t>
            </a:r>
            <a:r>
              <a:rPr lang="de-DE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mic Sans MS" pitchFamily="66" charset="0"/>
              </a:rPr>
              <a:t>Tesisleri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4" y="152422"/>
            <a:ext cx="6137918" cy="10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629"/>
            <a:ext cx="6137918" cy="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843085" y="313278"/>
            <a:ext cx="385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Comic Sans MS" pitchFamily="66" charset="0"/>
              </a:rPr>
              <a:t>TEKNİK DEĞERLENDİRME EK-5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06290" y="1345324"/>
            <a:ext cx="8082134" cy="53240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rgbClr val="0070C0"/>
                </a:solidFill>
                <a:latin typeface="Comic Sans MS" pitchFamily="66" charset="0"/>
              </a:rPr>
              <a:t>Bitümlü Yol Yapim Maddelerinin Üretildiği ve İşlendiği Tesisler,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rgbClr val="0070C0"/>
                </a:solidFill>
                <a:latin typeface="Comic Sans MS" pitchFamily="66" charset="0"/>
              </a:rPr>
              <a:t>Asfalt Üretim </a:t>
            </a:r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Tesisleri</a:t>
            </a:r>
            <a:endParaRPr lang="tr-T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Grafit </a:t>
            </a:r>
            <a:r>
              <a:rPr lang="es-ES" b="1" dirty="0">
                <a:solidFill>
                  <a:srgbClr val="0070C0"/>
                </a:solidFill>
                <a:latin typeface="Comic Sans MS" pitchFamily="66" charset="0"/>
              </a:rPr>
              <a:t>ve Benzeri Ürünlerin Üretildiği Tesisler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Cam Üretim Tesisleri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Metal Yüzeylerin Boyandığı Tesisler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rgbClr val="0070C0"/>
                </a:solidFill>
                <a:latin typeface="Comic Sans MS" pitchFamily="66" charset="0"/>
              </a:rPr>
              <a:t>Ham Petrol, Petrol ve Akaryakıt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Dolum ve Depolama Tesisleri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Gıda Üretim Tesisleri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Diğer Tesisler</a:t>
            </a: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24" y="188078"/>
            <a:ext cx="5506273" cy="66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80 Yuvarlatılmış Dikdörtgen"/>
          <p:cNvSpPr/>
          <p:nvPr/>
        </p:nvSpPr>
        <p:spPr>
          <a:xfrm>
            <a:off x="1685524" y="1000119"/>
            <a:ext cx="5643602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EMİSYON KAYNAKLARI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2" name="81 Yuvarlatılmış Dikdörtgen"/>
          <p:cNvSpPr/>
          <p:nvPr/>
        </p:nvSpPr>
        <p:spPr>
          <a:xfrm>
            <a:off x="357188" y="2286000"/>
            <a:ext cx="4429125" cy="857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BACA KAYNAKLI</a:t>
            </a:r>
          </a:p>
        </p:txBody>
      </p:sp>
      <p:sp>
        <p:nvSpPr>
          <p:cNvPr id="83" name="82 Yuvarlatılmış Dikdörtgen"/>
          <p:cNvSpPr/>
          <p:nvPr/>
        </p:nvSpPr>
        <p:spPr>
          <a:xfrm>
            <a:off x="5143500" y="2286000"/>
            <a:ext cx="3714750" cy="857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BACA DIŞI KAYNAKLI</a:t>
            </a:r>
          </a:p>
        </p:txBody>
      </p:sp>
      <p:sp>
        <p:nvSpPr>
          <p:cNvPr id="85" name="84 Aşağı Ok"/>
          <p:cNvSpPr/>
          <p:nvPr/>
        </p:nvSpPr>
        <p:spPr>
          <a:xfrm>
            <a:off x="5857875" y="1857375"/>
            <a:ext cx="428625" cy="428625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/>
          </a:p>
        </p:txBody>
      </p:sp>
      <p:sp>
        <p:nvSpPr>
          <p:cNvPr id="86" name="85 Yuvarlatılmış Dikdörtgen"/>
          <p:cNvSpPr/>
          <p:nvPr/>
        </p:nvSpPr>
        <p:spPr>
          <a:xfrm>
            <a:off x="357188" y="3429000"/>
            <a:ext cx="1643062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YAKMA</a:t>
            </a:r>
          </a:p>
        </p:txBody>
      </p:sp>
      <p:sp>
        <p:nvSpPr>
          <p:cNvPr id="89" name="88 Yuvarlatılmış Dikdörtgen"/>
          <p:cNvSpPr/>
          <p:nvPr/>
        </p:nvSpPr>
        <p:spPr>
          <a:xfrm>
            <a:off x="5143500" y="3429000"/>
            <a:ext cx="3714750" cy="25717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- Maden Ocakları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Tesis içi Yollar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Depolama Alanları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0" name="89 Aşağı Ok"/>
          <p:cNvSpPr/>
          <p:nvPr/>
        </p:nvSpPr>
        <p:spPr>
          <a:xfrm>
            <a:off x="1214438" y="3143250"/>
            <a:ext cx="214312" cy="28575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91 Aşağı Ok"/>
          <p:cNvSpPr/>
          <p:nvPr/>
        </p:nvSpPr>
        <p:spPr>
          <a:xfrm>
            <a:off x="6786563" y="3143250"/>
            <a:ext cx="214312" cy="28575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93 Yuvarlatılmış Dikdörtgen"/>
          <p:cNvSpPr/>
          <p:nvPr/>
        </p:nvSpPr>
        <p:spPr>
          <a:xfrm>
            <a:off x="2571750" y="3429000"/>
            <a:ext cx="2214563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PROSES</a:t>
            </a:r>
          </a:p>
        </p:txBody>
      </p:sp>
      <p:sp>
        <p:nvSpPr>
          <p:cNvPr id="95" name="94 Aşağı Ok"/>
          <p:cNvSpPr/>
          <p:nvPr/>
        </p:nvSpPr>
        <p:spPr>
          <a:xfrm>
            <a:off x="3357563" y="3143250"/>
            <a:ext cx="214312" cy="28575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95 Yuvarlatılmış Dikdörtgen"/>
          <p:cNvSpPr/>
          <p:nvPr/>
        </p:nvSpPr>
        <p:spPr>
          <a:xfrm>
            <a:off x="2571749" y="4114779"/>
            <a:ext cx="2214563" cy="1857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Yüksek Fırınlar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Kok Fabrikası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Tav Fırınları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r-TR" b="1" dirty="0" err="1" smtClean="0">
                <a:solidFill>
                  <a:srgbClr val="0070C0"/>
                </a:solidFill>
                <a:latin typeface="Comic Sans MS" pitchFamily="66" charset="0"/>
              </a:rPr>
              <a:t>Sinter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-Dökümhaneler</a:t>
            </a:r>
            <a:endParaRPr lang="tr-T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97 Yuvarlatılmış Dikdörtgen"/>
          <p:cNvSpPr/>
          <p:nvPr/>
        </p:nvSpPr>
        <p:spPr>
          <a:xfrm>
            <a:off x="500063" y="4150498"/>
            <a:ext cx="1643062" cy="1785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0070C0"/>
                </a:solidFill>
                <a:latin typeface="Comic Sans MS" pitchFamily="66" charset="0"/>
              </a:rPr>
              <a:t>-Enerji Üretim tesisi bacası</a:t>
            </a:r>
            <a:endParaRPr lang="tr-TR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98 Aşağı Ok"/>
          <p:cNvSpPr/>
          <p:nvPr/>
        </p:nvSpPr>
        <p:spPr>
          <a:xfrm>
            <a:off x="3357563" y="3857625"/>
            <a:ext cx="214312" cy="28575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99 Aşağı Ok"/>
          <p:cNvSpPr/>
          <p:nvPr/>
        </p:nvSpPr>
        <p:spPr>
          <a:xfrm>
            <a:off x="1214438" y="3857625"/>
            <a:ext cx="214312" cy="28575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078"/>
            <a:ext cx="5572125" cy="71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806497" y="324807"/>
            <a:ext cx="310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Comic Sans MS" pitchFamily="66" charset="0"/>
              </a:rPr>
              <a:t>DEMİR-ÇELİK SEKTÖRÜ:</a:t>
            </a:r>
          </a:p>
        </p:txBody>
      </p:sp>
      <p:sp>
        <p:nvSpPr>
          <p:cNvPr id="22" name="84 Aşağı Ok"/>
          <p:cNvSpPr/>
          <p:nvPr/>
        </p:nvSpPr>
        <p:spPr>
          <a:xfrm>
            <a:off x="2857499" y="1857364"/>
            <a:ext cx="428625" cy="428625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/>
          </a:p>
        </p:txBody>
      </p:sp>
      <p:pic>
        <p:nvPicPr>
          <p:cNvPr id="23" name="Picture 2" descr="C:\Users\lnv\Desktop\sunumlar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16632"/>
            <a:ext cx="924694" cy="9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va Akımı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Hava Akımı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5179</TotalTime>
  <Words>2737</Words>
  <Application>Microsoft Office PowerPoint</Application>
  <PresentationFormat>Ekran Gösterisi (4:3)</PresentationFormat>
  <Paragraphs>860</Paragraphs>
  <Slides>45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HYD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ETKHKKY</dc:creator>
  <cp:lastModifiedBy>lnv</cp:lastModifiedBy>
  <cp:revision>414</cp:revision>
  <dcterms:created xsi:type="dcterms:W3CDTF">2009-01-23T20:20:40Z</dcterms:created>
  <dcterms:modified xsi:type="dcterms:W3CDTF">2019-10-21T12:23:23Z</dcterms:modified>
</cp:coreProperties>
</file>